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handoutMasterIdLst>
    <p:handoutMasterId r:id="rId21"/>
  </p:handoutMasterIdLst>
  <p:sldIdLst>
    <p:sldId id="256" r:id="rId2"/>
    <p:sldId id="257" r:id="rId3"/>
    <p:sldId id="275" r:id="rId4"/>
    <p:sldId id="259" r:id="rId5"/>
    <p:sldId id="260" r:id="rId6"/>
    <p:sldId id="276" r:id="rId7"/>
    <p:sldId id="272" r:id="rId8"/>
    <p:sldId id="265" r:id="rId9"/>
    <p:sldId id="264" r:id="rId10"/>
    <p:sldId id="266" r:id="rId11"/>
    <p:sldId id="267" r:id="rId12"/>
    <p:sldId id="271" r:id="rId13"/>
    <p:sldId id="261" r:id="rId14"/>
    <p:sldId id="273" r:id="rId15"/>
    <p:sldId id="263" r:id="rId16"/>
    <p:sldId id="268" r:id="rId17"/>
    <p:sldId id="277" r:id="rId18"/>
    <p:sldId id="26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305D"/>
    <a:srgbClr val="E1A5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79"/>
    <p:restoredTop sz="78367" autoAdjust="0"/>
  </p:normalViewPr>
  <p:slideViewPr>
    <p:cSldViewPr snapToGrid="0" snapToObjects="1">
      <p:cViewPr varScale="1">
        <p:scale>
          <a:sx n="99" d="100"/>
          <a:sy n="99" d="100"/>
        </p:scale>
        <p:origin x="1232" y="176"/>
      </p:cViewPr>
      <p:guideLst/>
    </p:cSldViewPr>
  </p:slideViewPr>
  <p:notesTextViewPr>
    <p:cViewPr>
      <p:scale>
        <a:sx n="3" d="2"/>
        <a:sy n="3" d="2"/>
      </p:scale>
      <p:origin x="0" y="0"/>
    </p:cViewPr>
  </p:notesTextViewPr>
  <p:notesViewPr>
    <p:cSldViewPr snapToGrid="0" snapToObjects="1">
      <p:cViewPr varScale="1">
        <p:scale>
          <a:sx n="119" d="100"/>
          <a:sy n="119" d="100"/>
        </p:scale>
        <p:origin x="5056"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FB4C9A-8023-2D40-A6E6-BD016CB1E7D6}" type="datetimeFigureOut">
              <a:rPr lang="en-US" smtClean="0"/>
              <a:t>6/9/21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DA876C-D639-D148-8687-D84C95E04EE1}" type="slidenum">
              <a:rPr lang="en-US" smtClean="0"/>
              <a:t>‹#›</a:t>
            </a:fld>
            <a:endParaRPr lang="en-US"/>
          </a:p>
        </p:txBody>
      </p:sp>
    </p:spTree>
    <p:extLst>
      <p:ext uri="{BB962C8B-B14F-4D97-AF65-F5344CB8AC3E}">
        <p14:creationId xmlns:p14="http://schemas.microsoft.com/office/powerpoint/2010/main" val="1989173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E7BA9C-C13B-C941-82A5-2AA33B4473CE}" type="datetimeFigureOut">
              <a:rPr lang="en-US" smtClean="0"/>
              <a:t>6/9/21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3CE1D9-36F2-B84D-A38F-999A8359DF7B}" type="slidenum">
              <a:rPr lang="en-US" smtClean="0"/>
              <a:t>‹#›</a:t>
            </a:fld>
            <a:endParaRPr lang="en-US"/>
          </a:p>
        </p:txBody>
      </p:sp>
    </p:spTree>
    <p:extLst>
      <p:ext uri="{BB962C8B-B14F-4D97-AF65-F5344CB8AC3E}">
        <p14:creationId xmlns:p14="http://schemas.microsoft.com/office/powerpoint/2010/main" val="253263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atalog.iastate.edu/choose-your-adventur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nam03.safelinks.protection.outlook.com/?url=https%3A%2F%2Fcatalog.ufl.edu%2FUGRD%2Fprograms%2F&amp;data=02%7C01%7Cldanes%40kent.edu%7Caf9e27d7fe764e6a2b9e08d7f860ae5e%7Ce5a06f4a1ec44d018f73e7dd15f26134%7C1%7C0%7C637250966436266230&amp;sdata=lBXw5Y8iJzhfzsH4aFHJIZgQiHmlQr50XCw9IZoAWjs%3D&amp;reserved=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guide.berkeley.edu/undergraduate/degree-program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go.cmich.edu/academics/Pages/career-finder.aspx"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taking the time to discuss with us the state our current Majors and Degrees website and our recommendations for the future to more fully support recruitment efforts.</a:t>
            </a:r>
          </a:p>
          <a:p>
            <a:endParaRPr lang="en-US" dirty="0"/>
          </a:p>
          <a:p>
            <a:r>
              <a:rPr lang="en-US" dirty="0"/>
              <a:t>Lin and I am presenting on behalf of Curriculum Services, which oversees the website, and the Office of Undergraduate Admissions and the Division of University Communication and Marketing. </a:t>
            </a:r>
          </a:p>
          <a:p>
            <a:endParaRPr lang="en-US" dirty="0"/>
          </a:p>
          <a:p>
            <a:r>
              <a:rPr lang="en-US" dirty="0"/>
              <a:t>Administrators from these areas met several times to discuss the website and how to improve it. Folks from the Division of Information Technology were also involved in those conversations.</a:t>
            </a:r>
          </a:p>
          <a:p>
            <a:endParaRPr lang="en-US" dirty="0"/>
          </a:p>
          <a:p>
            <a:r>
              <a:rPr lang="en-US" sz="1200" b="0" i="0" kern="1200" dirty="0">
                <a:solidFill>
                  <a:schemeClr val="tx1"/>
                </a:solidFill>
                <a:effectLst/>
                <a:latin typeface="+mn-lt"/>
                <a:ea typeface="+mn-ea"/>
                <a:cs typeface="+mn-cs"/>
              </a:rPr>
              <a:t>We know w/ budget climate the way it is that it is…an uncomfortable time to ask for funding.</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Having said that, we do think this investment, which isn’t large, could positively impact enrollment and also connect to </a:t>
            </a:r>
            <a:r>
              <a:rPr lang="en-US" sz="1200" b="0" i="0" kern="1200" dirty="0" err="1">
                <a:solidFill>
                  <a:schemeClr val="tx1"/>
                </a:solidFill>
                <a:effectLst/>
                <a:latin typeface="+mn-lt"/>
                <a:ea typeface="+mn-ea"/>
                <a:cs typeface="+mn-cs"/>
              </a:rPr>
              <a:t>ACO</a:t>
            </a:r>
            <a:r>
              <a:rPr lang="en-US" sz="1200" b="0" i="0" kern="1200" dirty="0">
                <a:solidFill>
                  <a:schemeClr val="tx1"/>
                </a:solidFill>
                <a:effectLst/>
                <a:latin typeface="+mn-lt"/>
                <a:ea typeface="+mn-ea"/>
                <a:cs typeface="+mn-cs"/>
              </a:rPr>
              <a:t> messaging.</a:t>
            </a:r>
          </a:p>
        </p:txBody>
      </p:sp>
      <p:sp>
        <p:nvSpPr>
          <p:cNvPr id="4" name="Slide Number Placeholder 3"/>
          <p:cNvSpPr>
            <a:spLocks noGrp="1"/>
          </p:cNvSpPr>
          <p:nvPr>
            <p:ph type="sldNum" sz="quarter" idx="5"/>
          </p:nvPr>
        </p:nvSpPr>
        <p:spPr/>
        <p:txBody>
          <a:bodyPr/>
          <a:lstStyle/>
          <a:p>
            <a:fld id="{933CE1D9-36F2-B84D-A38F-999A8359DF7B}" type="slidenum">
              <a:rPr lang="en-US" smtClean="0"/>
              <a:t>2</a:t>
            </a:fld>
            <a:endParaRPr lang="en-US"/>
          </a:p>
        </p:txBody>
      </p:sp>
    </p:spTree>
    <p:extLst>
      <p:ext uri="{BB962C8B-B14F-4D97-AF65-F5344CB8AC3E}">
        <p14:creationId xmlns:p14="http://schemas.microsoft.com/office/powerpoint/2010/main" val="551086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is this website an important investment?</a:t>
            </a:r>
          </a:p>
          <a:p>
            <a:endParaRPr lang="en-US" dirty="0"/>
          </a:p>
          <a:p>
            <a:r>
              <a:rPr lang="en-US" dirty="0"/>
              <a:t>A 2019 survey – with responses from 900 high school seniors, juniors and sophomores </a:t>
            </a:r>
            <a:r>
              <a:rPr lang="en-US" sz="1200" kern="1200" dirty="0">
                <a:solidFill>
                  <a:schemeClr val="tx1"/>
                </a:solidFill>
                <a:effectLst/>
                <a:latin typeface="+mn-lt"/>
                <a:ea typeface="+mn-ea"/>
                <a:cs typeface="+mn-cs"/>
              </a:rPr>
              <a:t>- found that </a:t>
            </a:r>
            <a:r>
              <a:rPr lang="en-US" dirty="0"/>
              <a:t>the college website is the most influential resource for information when deciding where to go and what to study.</a:t>
            </a:r>
          </a:p>
          <a:p>
            <a:endParaRPr lang="en-US" dirty="0"/>
          </a:p>
          <a:p>
            <a:r>
              <a:rPr lang="en-US" dirty="0"/>
              <a:t>In addition, students overwhelming (71%) said the first action they will do after meeting with an admission counselor at high school is to go to a college’s website.</a:t>
            </a:r>
          </a:p>
          <a:p>
            <a:endParaRPr lang="en-US" dirty="0"/>
          </a:p>
          <a:p>
            <a:r>
              <a:rPr lang="en-US" dirty="0"/>
              <a:t>More than half of the students said they prefer websites that allow them to personalize content to meet their interests. S</a:t>
            </a:r>
            <a:r>
              <a:rPr lang="en-US" sz="1200" kern="1200" dirty="0">
                <a:solidFill>
                  <a:schemeClr val="tx1"/>
                </a:solidFill>
                <a:effectLst/>
                <a:latin typeface="+mn-lt"/>
                <a:ea typeface="+mn-ea"/>
                <a:cs typeface="+mn-cs"/>
              </a:rPr>
              <a:t>tudents not only want to find the academic programs most suited to their interests, but they want to know what classes they’ll be taking, what jobs they will qualify for, and what salaries they can expect to make.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Responses also demonstrate that the power of images and videos is undeniable—especially when illustrating campus life for prospective students. </a:t>
            </a:r>
            <a:endParaRPr lang="en-US" dirty="0"/>
          </a:p>
        </p:txBody>
      </p:sp>
      <p:sp>
        <p:nvSpPr>
          <p:cNvPr id="4" name="Slide Number Placeholder 3"/>
          <p:cNvSpPr>
            <a:spLocks noGrp="1"/>
          </p:cNvSpPr>
          <p:nvPr>
            <p:ph type="sldNum" sz="quarter" idx="5"/>
          </p:nvPr>
        </p:nvSpPr>
        <p:spPr/>
        <p:txBody>
          <a:bodyPr/>
          <a:lstStyle/>
          <a:p>
            <a:fld id="{933CE1D9-36F2-B84D-A38F-999A8359DF7B}" type="slidenum">
              <a:rPr lang="en-US" smtClean="0"/>
              <a:t>3</a:t>
            </a:fld>
            <a:endParaRPr lang="en-US"/>
          </a:p>
        </p:txBody>
      </p:sp>
    </p:spTree>
    <p:extLst>
      <p:ext uri="{BB962C8B-B14F-4D97-AF65-F5344CB8AC3E}">
        <p14:creationId xmlns:p14="http://schemas.microsoft.com/office/powerpoint/2010/main" val="2954848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12 years ago, Kent State was on the forefront when we created our Search Majors and Degrees website.</a:t>
            </a:r>
          </a:p>
          <a:p>
            <a:endParaRPr lang="en-US" dirty="0"/>
          </a:p>
          <a:p>
            <a:r>
              <a:rPr lang="en-US" dirty="0"/>
              <a:t>LIN DANES: </a:t>
            </a:r>
            <a:r>
              <a:rPr lang="en-US" sz="1200" b="0" i="0" kern="1200" dirty="0">
                <a:solidFill>
                  <a:schemeClr val="tx1"/>
                </a:solidFill>
                <a:effectLst/>
                <a:latin typeface="+mn-lt"/>
                <a:ea typeface="+mn-ea"/>
                <a:cs typeface="+mn-cs"/>
              </a:rPr>
              <a:t>Current state, it's worth noting,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1. it tests well and students can find what they are looking for.</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2. but it is obviously not visually appealing and that is partly because we went with a homegrown product many years ago to allow for other investments at that time and save money</a:t>
            </a:r>
          </a:p>
          <a:p>
            <a:endParaRPr lang="en-US" dirty="0"/>
          </a:p>
        </p:txBody>
      </p:sp>
      <p:sp>
        <p:nvSpPr>
          <p:cNvPr id="4" name="Slide Number Placeholder 3"/>
          <p:cNvSpPr>
            <a:spLocks noGrp="1"/>
          </p:cNvSpPr>
          <p:nvPr>
            <p:ph type="sldNum" sz="quarter" idx="5"/>
          </p:nvPr>
        </p:nvSpPr>
        <p:spPr/>
        <p:txBody>
          <a:bodyPr/>
          <a:lstStyle/>
          <a:p>
            <a:fld id="{933CE1D9-36F2-B84D-A38F-999A8359DF7B}" type="slidenum">
              <a:rPr lang="en-US" smtClean="0"/>
              <a:t>4</a:t>
            </a:fld>
            <a:endParaRPr lang="en-US"/>
          </a:p>
        </p:txBody>
      </p:sp>
    </p:spTree>
    <p:extLst>
      <p:ext uri="{BB962C8B-B14F-4D97-AF65-F5344CB8AC3E}">
        <p14:creationId xmlns:p14="http://schemas.microsoft.com/office/powerpoint/2010/main" val="1648247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has served us well?</a:t>
            </a:r>
          </a:p>
          <a:p>
            <a:endParaRPr lang="en-US" dirty="0"/>
          </a:p>
          <a:p>
            <a:r>
              <a:rPr lang="en-US" dirty="0"/>
              <a:t>What is not serving us well now?</a:t>
            </a:r>
          </a:p>
          <a:p>
            <a:endParaRPr lang="en-US" dirty="0"/>
          </a:p>
          <a:p>
            <a:r>
              <a:rPr lang="en-US" dirty="0"/>
              <a:t>LIN DANES</a:t>
            </a:r>
          </a:p>
        </p:txBody>
      </p:sp>
      <p:sp>
        <p:nvSpPr>
          <p:cNvPr id="4" name="Slide Number Placeholder 3"/>
          <p:cNvSpPr>
            <a:spLocks noGrp="1"/>
          </p:cNvSpPr>
          <p:nvPr>
            <p:ph type="sldNum" sz="quarter" idx="5"/>
          </p:nvPr>
        </p:nvSpPr>
        <p:spPr/>
        <p:txBody>
          <a:bodyPr/>
          <a:lstStyle/>
          <a:p>
            <a:fld id="{933CE1D9-36F2-B84D-A38F-999A8359DF7B}" type="slidenum">
              <a:rPr lang="en-US" smtClean="0"/>
              <a:t>5</a:t>
            </a:fld>
            <a:endParaRPr lang="en-US"/>
          </a:p>
        </p:txBody>
      </p:sp>
    </p:spTree>
    <p:extLst>
      <p:ext uri="{BB962C8B-B14F-4D97-AF65-F5344CB8AC3E}">
        <p14:creationId xmlns:p14="http://schemas.microsoft.com/office/powerpoint/2010/main" val="4053941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did research on other Ohio university’s program search page.</a:t>
            </a:r>
          </a:p>
          <a:p>
            <a:endParaRPr lang="en-US" dirty="0"/>
          </a:p>
          <a:p>
            <a:r>
              <a:rPr lang="en-US" dirty="0"/>
              <a:t>In my opinion, we’re still ahead of all of them, Bowling Green maybe being the only exception.</a:t>
            </a:r>
          </a:p>
          <a:p>
            <a:endParaRPr lang="en-US" dirty="0"/>
          </a:p>
          <a:p>
            <a:r>
              <a:rPr lang="en-US" dirty="0"/>
              <a:t>I was surprised on how basic their pages are. However, that shouldn’t mean that we don’t need to improve.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 DANES: </a:t>
            </a:r>
            <a:r>
              <a:rPr lang="en-US" sz="1200" b="0" i="0" kern="1200" dirty="0">
                <a:solidFill>
                  <a:schemeClr val="tx1"/>
                </a:solidFill>
                <a:effectLst/>
                <a:latin typeface="+mn-lt"/>
                <a:ea typeface="+mn-ea"/>
                <a:cs typeface="+mn-cs"/>
              </a:rPr>
              <a:t>With new leadership coming to the university and fresh eyes and ideas, we started research into various options.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Covid</a:t>
            </a:r>
            <a:r>
              <a:rPr lang="en-US" sz="1200" b="0" i="0" kern="1200" dirty="0">
                <a:solidFill>
                  <a:schemeClr val="tx1"/>
                </a:solidFill>
                <a:effectLst/>
                <a:latin typeface="+mn-lt"/>
                <a:ea typeface="+mn-ea"/>
                <a:cs typeface="+mn-cs"/>
              </a:rPr>
              <a:t> delayed the proposal, as well as evaluating whether we could leverage the tools that another team was pursuing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33CE1D9-36F2-B84D-A38F-999A8359DF7B}" type="slidenum">
              <a:rPr lang="en-US" smtClean="0"/>
              <a:t>6</a:t>
            </a:fld>
            <a:endParaRPr lang="en-US"/>
          </a:p>
        </p:txBody>
      </p:sp>
    </p:spTree>
    <p:extLst>
      <p:ext uri="{BB962C8B-B14F-4D97-AF65-F5344CB8AC3E}">
        <p14:creationId xmlns:p14="http://schemas.microsoft.com/office/powerpoint/2010/main" val="198554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cross-divisional committee discussed next steps – whether we continue to utilize an in-house development or seek a vendor.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 DANES: </a:t>
            </a:r>
            <a:r>
              <a:rPr lang="en-US" sz="1200" b="0" i="0" kern="1200" dirty="0">
                <a:solidFill>
                  <a:schemeClr val="tx1"/>
                </a:solidFill>
                <a:effectLst/>
                <a:latin typeface="+mn-lt"/>
                <a:ea typeface="+mn-ea"/>
                <a:cs typeface="+mn-cs"/>
              </a:rPr>
              <a:t>First considered an in-house effort but products exist that don't impact resources and can be rolled out quickly</a:t>
            </a:r>
          </a:p>
          <a:p>
            <a:endParaRPr lang="en-US" dirty="0"/>
          </a:p>
          <a:p>
            <a:r>
              <a:rPr lang="en-US" dirty="0"/>
              <a:t>Two vendors we investigated were </a:t>
            </a:r>
            <a:r>
              <a:rPr lang="en-US" dirty="0" err="1"/>
              <a:t>Leepfrog</a:t>
            </a:r>
            <a:r>
              <a:rPr lang="en-US" dirty="0"/>
              <a:t> and Burning Glass.</a:t>
            </a:r>
          </a:p>
          <a:p>
            <a:endParaRPr lang="en-US" dirty="0"/>
          </a:p>
          <a:p>
            <a:r>
              <a:rPr lang="en-US" dirty="0" err="1"/>
              <a:t>Leepfrog</a:t>
            </a:r>
            <a:r>
              <a:rPr lang="en-US" dirty="0"/>
              <a:t> is our current vendor for our University Catalog and our curriculum management website.</a:t>
            </a:r>
          </a:p>
          <a:p>
            <a:endParaRPr lang="en-US" dirty="0"/>
          </a:p>
          <a:p>
            <a:r>
              <a:rPr lang="en-US" dirty="0"/>
              <a:t>Burning Glass is a data analytics too; for career and labor information, pulling from job listings.</a:t>
            </a:r>
          </a:p>
        </p:txBody>
      </p:sp>
      <p:sp>
        <p:nvSpPr>
          <p:cNvPr id="4" name="Slide Number Placeholder 3"/>
          <p:cNvSpPr>
            <a:spLocks noGrp="1"/>
          </p:cNvSpPr>
          <p:nvPr>
            <p:ph type="sldNum" sz="quarter" idx="5"/>
          </p:nvPr>
        </p:nvSpPr>
        <p:spPr/>
        <p:txBody>
          <a:bodyPr/>
          <a:lstStyle/>
          <a:p>
            <a:fld id="{933CE1D9-36F2-B84D-A38F-999A8359DF7B}" type="slidenum">
              <a:rPr lang="en-US" smtClean="0"/>
              <a:t>7</a:t>
            </a:fld>
            <a:endParaRPr lang="en-US"/>
          </a:p>
        </p:txBody>
      </p:sp>
    </p:spTree>
    <p:extLst>
      <p:ext uri="{BB962C8B-B14F-4D97-AF65-F5344CB8AC3E}">
        <p14:creationId xmlns:p14="http://schemas.microsoft.com/office/powerpoint/2010/main" val="123513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https://catalog.iastate.edu/choose-your-adventure/</a:t>
            </a:r>
            <a:endParaRPr lang="en-US" dirty="0"/>
          </a:p>
          <a:p>
            <a:r>
              <a:rPr lang="en-US" dirty="0">
                <a:solidFill>
                  <a:schemeClr val="tx1"/>
                </a:solidFill>
              </a:rPr>
              <a:t>Pros</a:t>
            </a:r>
          </a:p>
          <a:p>
            <a:pPr lvl="1"/>
            <a:r>
              <a:rPr lang="en-US" dirty="0"/>
              <a:t>Trendier look and feel</a:t>
            </a:r>
          </a:p>
          <a:p>
            <a:pPr lvl="1"/>
            <a:r>
              <a:rPr lang="en-US" dirty="0"/>
              <a:t>Visually engaging</a:t>
            </a:r>
          </a:p>
          <a:p>
            <a:pPr lvl="1"/>
            <a:r>
              <a:rPr lang="en-US" dirty="0"/>
              <a:t>Robust filters</a:t>
            </a:r>
          </a:p>
          <a:p>
            <a:pPr lvl="1"/>
            <a:r>
              <a:rPr lang="en-US" dirty="0"/>
              <a:t>Customizable filters</a:t>
            </a:r>
          </a:p>
          <a:p>
            <a:pPr lvl="2"/>
            <a:r>
              <a:rPr lang="en-US" dirty="0"/>
              <a:t>Career Keys</a:t>
            </a:r>
          </a:p>
          <a:p>
            <a:pPr lvl="1"/>
            <a:r>
              <a:rPr lang="en-US" dirty="0"/>
              <a:t>In-page results via pop ups</a:t>
            </a:r>
          </a:p>
          <a:p>
            <a:endParaRPr lang="en-US" dirty="0"/>
          </a:p>
        </p:txBody>
      </p:sp>
      <p:sp>
        <p:nvSpPr>
          <p:cNvPr id="4" name="Slide Number Placeholder 3"/>
          <p:cNvSpPr>
            <a:spLocks noGrp="1"/>
          </p:cNvSpPr>
          <p:nvPr>
            <p:ph type="sldNum" sz="quarter" idx="5"/>
          </p:nvPr>
        </p:nvSpPr>
        <p:spPr/>
        <p:txBody>
          <a:bodyPr/>
          <a:lstStyle/>
          <a:p>
            <a:fld id="{933CE1D9-36F2-B84D-A38F-999A8359DF7B}" type="slidenum">
              <a:rPr lang="en-US" smtClean="0"/>
              <a:t>8</a:t>
            </a:fld>
            <a:endParaRPr lang="en-US"/>
          </a:p>
        </p:txBody>
      </p:sp>
    </p:spTree>
    <p:extLst>
      <p:ext uri="{BB962C8B-B14F-4D97-AF65-F5344CB8AC3E}">
        <p14:creationId xmlns:p14="http://schemas.microsoft.com/office/powerpoint/2010/main" val="3446533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 </a:t>
            </a:r>
          </a:p>
          <a:p>
            <a:r>
              <a:rPr lang="en-US" sz="1200" b="0" i="0" u="sng" strike="noStrike" kern="1200" dirty="0">
                <a:solidFill>
                  <a:schemeClr val="tx1"/>
                </a:solidFill>
                <a:effectLst/>
                <a:latin typeface="+mn-lt"/>
                <a:ea typeface="+mn-ea"/>
                <a:cs typeface="+mn-cs"/>
                <a:hlinkClick r:id="rId3" tooltip="Original URL:&#10;https://catalog.ufl.edu/UGRD/programs/&#10;&#10;Click to follow link."/>
              </a:rPr>
              <a:t>https://catalog.ufl.edu/UGRD/programs/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33CE1D9-36F2-B84D-A38F-999A8359DF7B}" type="slidenum">
              <a:rPr lang="en-US" smtClean="0"/>
              <a:t>9</a:t>
            </a:fld>
            <a:endParaRPr lang="en-US"/>
          </a:p>
        </p:txBody>
      </p:sp>
    </p:spTree>
    <p:extLst>
      <p:ext uri="{BB962C8B-B14F-4D97-AF65-F5344CB8AC3E}">
        <p14:creationId xmlns:p14="http://schemas.microsoft.com/office/powerpoint/2010/main" val="217542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http://guide.berkeley.edu/undergraduate/degree-programs/</a:t>
            </a:r>
            <a:endParaRPr lang="en-US" dirty="0"/>
          </a:p>
        </p:txBody>
      </p:sp>
      <p:sp>
        <p:nvSpPr>
          <p:cNvPr id="4" name="Slide Number Placeholder 3"/>
          <p:cNvSpPr>
            <a:spLocks noGrp="1"/>
          </p:cNvSpPr>
          <p:nvPr>
            <p:ph type="sldNum" sz="quarter" idx="5"/>
          </p:nvPr>
        </p:nvSpPr>
        <p:spPr/>
        <p:txBody>
          <a:bodyPr/>
          <a:lstStyle/>
          <a:p>
            <a:fld id="{933CE1D9-36F2-B84D-A38F-999A8359DF7B}" type="slidenum">
              <a:rPr lang="en-US" smtClean="0"/>
              <a:t>10</a:t>
            </a:fld>
            <a:endParaRPr lang="en-US"/>
          </a:p>
        </p:txBody>
      </p:sp>
    </p:spTree>
    <p:extLst>
      <p:ext uri="{BB962C8B-B14F-4D97-AF65-F5344CB8AC3E}">
        <p14:creationId xmlns:p14="http://schemas.microsoft.com/office/powerpoint/2010/main" val="2478034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https://go.cmich.edu/academics/Pages/career-finder.aspx</a:t>
            </a:r>
            <a:r>
              <a:rPr lang="en-US" dirty="0"/>
              <a:t>  -- showed just one university because they would all look the same due to lack of customization of aesthetics and search filters</a:t>
            </a:r>
          </a:p>
          <a:p>
            <a:endParaRPr lang="en-US" dirty="0"/>
          </a:p>
          <a:p>
            <a:r>
              <a:rPr lang="en-US" dirty="0"/>
              <a:t>Career Finder &gt; Yes &gt; High School &gt; Accounting &gt; Browse All Programs</a:t>
            </a:r>
          </a:p>
          <a:p>
            <a:endParaRPr lang="en-US" dirty="0"/>
          </a:p>
          <a:p>
            <a:r>
              <a:rPr lang="en-US" dirty="0"/>
              <a:t>To be fair – this is really an add-on to Burning Glass’ product. What Burning Glass does well is labor and career information for program development and student career exploration. They are not in the business to provide a program search functionality for a university.</a:t>
            </a:r>
          </a:p>
        </p:txBody>
      </p:sp>
      <p:sp>
        <p:nvSpPr>
          <p:cNvPr id="4" name="Slide Number Placeholder 3"/>
          <p:cNvSpPr>
            <a:spLocks noGrp="1"/>
          </p:cNvSpPr>
          <p:nvPr>
            <p:ph type="sldNum" sz="quarter" idx="5"/>
          </p:nvPr>
        </p:nvSpPr>
        <p:spPr/>
        <p:txBody>
          <a:bodyPr/>
          <a:lstStyle/>
          <a:p>
            <a:fld id="{933CE1D9-36F2-B84D-A38F-999A8359DF7B}" type="slidenum">
              <a:rPr lang="en-US" smtClean="0"/>
              <a:t>12</a:t>
            </a:fld>
            <a:endParaRPr lang="en-US"/>
          </a:p>
        </p:txBody>
      </p:sp>
    </p:spTree>
    <p:extLst>
      <p:ext uri="{BB962C8B-B14F-4D97-AF65-F5344CB8AC3E}">
        <p14:creationId xmlns:p14="http://schemas.microsoft.com/office/powerpoint/2010/main" val="141032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Refresh the top menu to downplay the catalog – very much like what the University of Florida has done Refresh landing page to include more labor/career information, pictures and videos.</a:t>
            </a:r>
          </a:p>
          <a:p>
            <a:endParaRPr lang="en-US" dirty="0"/>
          </a:p>
        </p:txBody>
      </p:sp>
      <p:sp>
        <p:nvSpPr>
          <p:cNvPr id="4" name="Slide Number Placeholder 3"/>
          <p:cNvSpPr>
            <a:spLocks noGrp="1"/>
          </p:cNvSpPr>
          <p:nvPr>
            <p:ph type="sldNum" sz="quarter" idx="5"/>
          </p:nvPr>
        </p:nvSpPr>
        <p:spPr/>
        <p:txBody>
          <a:bodyPr/>
          <a:lstStyle/>
          <a:p>
            <a:fld id="{933CE1D9-36F2-B84D-A38F-999A8359DF7B}" type="slidenum">
              <a:rPr lang="en-US" smtClean="0"/>
              <a:t>14</a:t>
            </a:fld>
            <a:endParaRPr lang="en-US"/>
          </a:p>
        </p:txBody>
      </p:sp>
    </p:spTree>
    <p:extLst>
      <p:ext uri="{BB962C8B-B14F-4D97-AF65-F5344CB8AC3E}">
        <p14:creationId xmlns:p14="http://schemas.microsoft.com/office/powerpoint/2010/main" val="1741311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 DANES: </a:t>
            </a:r>
            <a:r>
              <a:rPr lang="en-US" sz="1200" b="0" i="0" kern="1200" dirty="0">
                <a:solidFill>
                  <a:schemeClr val="tx1"/>
                </a:solidFill>
                <a:effectLst/>
                <a:latin typeface="+mn-lt"/>
                <a:ea typeface="+mn-ea"/>
                <a:cs typeface="+mn-cs"/>
              </a:rPr>
              <a:t>Job outlook information is a nice tie in to the </a:t>
            </a:r>
            <a:r>
              <a:rPr lang="en-US" sz="1200" b="0" i="0" kern="1200" dirty="0" err="1">
                <a:solidFill>
                  <a:schemeClr val="tx1"/>
                </a:solidFill>
                <a:effectLst/>
                <a:latin typeface="+mn-lt"/>
                <a:ea typeface="+mn-ea"/>
                <a:cs typeface="+mn-cs"/>
              </a:rPr>
              <a:t>ACO</a:t>
            </a:r>
            <a:r>
              <a:rPr lang="en-US" sz="1200" b="0" i="0" kern="1200" dirty="0">
                <a:solidFill>
                  <a:schemeClr val="tx1"/>
                </a:solidFill>
                <a:effectLst/>
                <a:latin typeface="+mn-lt"/>
                <a:ea typeface="+mn-ea"/>
                <a:cs typeface="+mn-cs"/>
              </a:rPr>
              <a:t> messaging particularly around outcomes and would give us an edge over competitors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If we could pursue this, down the road it could be valuable to also consider on additional </a:t>
            </a:r>
            <a:r>
              <a:rPr lang="en-US" sz="1200" b="0" i="0" kern="1200" dirty="0" err="1">
                <a:solidFill>
                  <a:schemeClr val="tx1"/>
                </a:solidFill>
                <a:effectLst/>
                <a:latin typeface="+mn-lt"/>
                <a:ea typeface="+mn-ea"/>
                <a:cs typeface="+mn-cs"/>
              </a:rPr>
              <a:t>Leepfrog</a:t>
            </a:r>
            <a:r>
              <a:rPr lang="en-US" sz="1200" b="0" i="0" kern="1200" dirty="0">
                <a:solidFill>
                  <a:schemeClr val="tx1"/>
                </a:solidFill>
                <a:effectLst/>
                <a:latin typeface="+mn-lt"/>
                <a:ea typeface="+mn-ea"/>
                <a:cs typeface="+mn-cs"/>
              </a:rPr>
              <a:t> component. I know this would provide value for the current cybersecurity effort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33CE1D9-36F2-B84D-A38F-999A8359DF7B}" type="slidenum">
              <a:rPr lang="en-US" smtClean="0"/>
              <a:t>15</a:t>
            </a:fld>
            <a:endParaRPr lang="en-US"/>
          </a:p>
        </p:txBody>
      </p:sp>
    </p:spTree>
    <p:extLst>
      <p:ext uri="{BB962C8B-B14F-4D97-AF65-F5344CB8AC3E}">
        <p14:creationId xmlns:p14="http://schemas.microsoft.com/office/powerpoint/2010/main" val="584870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Maintenance is bundled into the annual fee we already pay for the University Catalog.</a:t>
            </a:r>
          </a:p>
        </p:txBody>
      </p:sp>
      <p:sp>
        <p:nvSpPr>
          <p:cNvPr id="4" name="Slide Number Placeholder 3"/>
          <p:cNvSpPr>
            <a:spLocks noGrp="1"/>
          </p:cNvSpPr>
          <p:nvPr>
            <p:ph type="sldNum" sz="quarter" idx="5"/>
          </p:nvPr>
        </p:nvSpPr>
        <p:spPr/>
        <p:txBody>
          <a:bodyPr/>
          <a:lstStyle/>
          <a:p>
            <a:fld id="{933CE1D9-36F2-B84D-A38F-999A8359DF7B}" type="slidenum">
              <a:rPr lang="en-US" smtClean="0"/>
              <a:t>16</a:t>
            </a:fld>
            <a:endParaRPr lang="en-US"/>
          </a:p>
        </p:txBody>
      </p:sp>
    </p:spTree>
    <p:extLst>
      <p:ext uri="{BB962C8B-B14F-4D97-AF65-F5344CB8AC3E}">
        <p14:creationId xmlns:p14="http://schemas.microsoft.com/office/powerpoint/2010/main" val="2338182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recently learned about this new feature and we’re doing more research.</a:t>
            </a:r>
          </a:p>
          <a:p>
            <a:endParaRPr lang="en-US" dirty="0"/>
          </a:p>
          <a:p>
            <a:r>
              <a:rPr lang="en-US" dirty="0"/>
              <a:t>Cybersecurity</a:t>
            </a:r>
          </a:p>
        </p:txBody>
      </p:sp>
      <p:sp>
        <p:nvSpPr>
          <p:cNvPr id="4" name="Slide Number Placeholder 3"/>
          <p:cNvSpPr>
            <a:spLocks noGrp="1"/>
          </p:cNvSpPr>
          <p:nvPr>
            <p:ph type="sldNum" sz="quarter" idx="5"/>
          </p:nvPr>
        </p:nvSpPr>
        <p:spPr/>
        <p:txBody>
          <a:bodyPr/>
          <a:lstStyle/>
          <a:p>
            <a:fld id="{933CE1D9-36F2-B84D-A38F-999A8359DF7B}" type="slidenum">
              <a:rPr lang="en-US" smtClean="0"/>
              <a:t>17</a:t>
            </a:fld>
            <a:endParaRPr lang="en-US"/>
          </a:p>
        </p:txBody>
      </p:sp>
    </p:spTree>
    <p:extLst>
      <p:ext uri="{BB962C8B-B14F-4D97-AF65-F5344CB8AC3E}">
        <p14:creationId xmlns:p14="http://schemas.microsoft.com/office/powerpoint/2010/main" val="3092595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think? Do you want to pursue this?</a:t>
            </a:r>
          </a:p>
        </p:txBody>
      </p:sp>
      <p:sp>
        <p:nvSpPr>
          <p:cNvPr id="4" name="Slide Number Placeholder 3"/>
          <p:cNvSpPr>
            <a:spLocks noGrp="1"/>
          </p:cNvSpPr>
          <p:nvPr>
            <p:ph type="sldNum" sz="quarter" idx="5"/>
          </p:nvPr>
        </p:nvSpPr>
        <p:spPr/>
        <p:txBody>
          <a:bodyPr/>
          <a:lstStyle/>
          <a:p>
            <a:fld id="{933CE1D9-36F2-B84D-A38F-999A8359DF7B}" type="slidenum">
              <a:rPr lang="en-US" smtClean="0"/>
              <a:t>18</a:t>
            </a:fld>
            <a:endParaRPr lang="en-US"/>
          </a:p>
        </p:txBody>
      </p:sp>
    </p:spTree>
    <p:extLst>
      <p:ext uri="{BB962C8B-B14F-4D97-AF65-F5344CB8AC3E}">
        <p14:creationId xmlns:p14="http://schemas.microsoft.com/office/powerpoint/2010/main" val="3814470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On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685"/>
          </a:xfrm>
          <a:prstGeom prst="rect">
            <a:avLst/>
          </a:prstGeom>
        </p:spPr>
      </p:pic>
      <p:pic>
        <p:nvPicPr>
          <p:cNvPr id="15" name="Picture 14"/>
          <p:cNvPicPr>
            <a:picLocks noChangeAspect="1"/>
          </p:cNvPicPr>
          <p:nvPr userDrawn="1"/>
        </p:nvPicPr>
        <p:blipFill>
          <a:blip r:embed="rId3">
            <a:alphaModFix amt="40000"/>
            <a:extLst>
              <a:ext uri="{28A0092B-C50C-407E-A947-70E740481C1C}">
                <a14:useLocalDpi xmlns:a14="http://schemas.microsoft.com/office/drawing/2010/main" val="0"/>
              </a:ext>
            </a:extLst>
          </a:blip>
          <a:stretch>
            <a:fillRect/>
          </a:stretch>
        </p:blipFill>
        <p:spPr>
          <a:xfrm>
            <a:off x="-1" y="2677"/>
            <a:ext cx="12193683" cy="5893640"/>
          </a:xfrm>
          <a:prstGeom prst="rect">
            <a:avLst/>
          </a:prstGeom>
        </p:spPr>
      </p:pic>
      <p:pic>
        <p:nvPicPr>
          <p:cNvPr id="6" name="Picture 5"/>
          <p:cNvPicPr>
            <a:picLocks noChangeAspect="1"/>
          </p:cNvPicPr>
          <p:nvPr userDrawn="1"/>
        </p:nvPicPr>
        <p:blipFill>
          <a:blip r:embed="rId4">
            <a:alphaModFix amt="15000"/>
            <a:extLst>
              <a:ext uri="{28A0092B-C50C-407E-A947-70E740481C1C}">
                <a14:useLocalDpi xmlns:a14="http://schemas.microsoft.com/office/drawing/2010/main" val="0"/>
              </a:ext>
            </a:extLst>
          </a:blip>
          <a:stretch>
            <a:fillRect/>
          </a:stretch>
        </p:blipFill>
        <p:spPr>
          <a:xfrm>
            <a:off x="0" y="0"/>
            <a:ext cx="5198364" cy="6858000"/>
          </a:xfrm>
          <a:prstGeom prst="rect">
            <a:avLst/>
          </a:prstGeom>
        </p:spPr>
      </p:pic>
      <p:sp>
        <p:nvSpPr>
          <p:cNvPr id="14" name="Freeform 13"/>
          <p:cNvSpPr/>
          <p:nvPr userDrawn="1"/>
        </p:nvSpPr>
        <p:spPr>
          <a:xfrm>
            <a:off x="0" y="0"/>
            <a:ext cx="253341" cy="2042556"/>
          </a:xfrm>
          <a:custGeom>
            <a:avLst/>
            <a:gdLst>
              <a:gd name="connsiteX0" fmla="*/ 0 w 253341"/>
              <a:gd name="connsiteY0" fmla="*/ 0 h 2042556"/>
              <a:gd name="connsiteX1" fmla="*/ 253341 w 253341"/>
              <a:gd name="connsiteY1" fmla="*/ 0 h 2042556"/>
              <a:gd name="connsiteX2" fmla="*/ 253341 w 253341"/>
              <a:gd name="connsiteY2" fmla="*/ 2042556 h 2042556"/>
              <a:gd name="connsiteX3" fmla="*/ 0 w 253341"/>
              <a:gd name="connsiteY3" fmla="*/ 1975262 h 2042556"/>
              <a:gd name="connsiteX4" fmla="*/ 0 w 253341"/>
              <a:gd name="connsiteY4" fmla="*/ 0 h 2042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41" h="2042556">
                <a:moveTo>
                  <a:pt x="0" y="0"/>
                </a:moveTo>
                <a:lnTo>
                  <a:pt x="253341" y="0"/>
                </a:lnTo>
                <a:lnTo>
                  <a:pt x="253341" y="2042556"/>
                </a:lnTo>
                <a:lnTo>
                  <a:pt x="0" y="1975262"/>
                </a:lnTo>
                <a:lnTo>
                  <a:pt x="0" y="0"/>
                </a:lnTo>
                <a:close/>
              </a:path>
            </a:pathLst>
          </a:custGeom>
          <a:solidFill>
            <a:srgbClr val="073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1" y="6723193"/>
            <a:ext cx="12192001" cy="14496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184259" y="2126148"/>
            <a:ext cx="3823479" cy="2927622"/>
          </a:xfrm>
          <a:prstGeom prst="rect">
            <a:avLst/>
          </a:prstGeom>
        </p:spPr>
      </p:pic>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Two">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685"/>
          </a:xfrm>
          <a:prstGeom prst="rect">
            <a:avLst/>
          </a:prstGeom>
        </p:spPr>
      </p:pic>
      <p:pic>
        <p:nvPicPr>
          <p:cNvPr id="11" name="Picture 10"/>
          <p:cNvPicPr>
            <a:picLocks noChangeAspect="1"/>
          </p:cNvPicPr>
          <p:nvPr userDrawn="1"/>
        </p:nvPicPr>
        <p:blipFill>
          <a:blip r:embed="rId3">
            <a:alphaModFix amt="40000"/>
            <a:extLst>
              <a:ext uri="{28A0092B-C50C-407E-A947-70E740481C1C}">
                <a14:useLocalDpi xmlns:a14="http://schemas.microsoft.com/office/drawing/2010/main" val="0"/>
              </a:ext>
            </a:extLst>
          </a:blip>
          <a:stretch>
            <a:fillRect/>
          </a:stretch>
        </p:blipFill>
        <p:spPr>
          <a:xfrm>
            <a:off x="-1" y="2677"/>
            <a:ext cx="12193683" cy="5893640"/>
          </a:xfrm>
          <a:prstGeom prst="rect">
            <a:avLst/>
          </a:prstGeom>
        </p:spPr>
      </p:pic>
      <p:pic>
        <p:nvPicPr>
          <p:cNvPr id="12" name="Picture 11"/>
          <p:cNvPicPr>
            <a:picLocks noChangeAspect="1"/>
          </p:cNvPicPr>
          <p:nvPr userDrawn="1"/>
        </p:nvPicPr>
        <p:blipFill>
          <a:blip r:embed="rId4">
            <a:alphaModFix amt="15000"/>
            <a:extLst>
              <a:ext uri="{28A0092B-C50C-407E-A947-70E740481C1C}">
                <a14:useLocalDpi xmlns:a14="http://schemas.microsoft.com/office/drawing/2010/main" val="0"/>
              </a:ext>
            </a:extLst>
          </a:blip>
          <a:stretch>
            <a:fillRect/>
          </a:stretch>
        </p:blipFill>
        <p:spPr>
          <a:xfrm>
            <a:off x="0" y="0"/>
            <a:ext cx="5198364" cy="6858000"/>
          </a:xfrm>
          <a:prstGeom prst="rect">
            <a:avLst/>
          </a:prstGeom>
        </p:spPr>
      </p:pic>
      <p:sp>
        <p:nvSpPr>
          <p:cNvPr id="13" name="Freeform 12"/>
          <p:cNvSpPr/>
          <p:nvPr userDrawn="1"/>
        </p:nvSpPr>
        <p:spPr>
          <a:xfrm>
            <a:off x="0" y="0"/>
            <a:ext cx="253341" cy="2042556"/>
          </a:xfrm>
          <a:custGeom>
            <a:avLst/>
            <a:gdLst>
              <a:gd name="connsiteX0" fmla="*/ 0 w 253341"/>
              <a:gd name="connsiteY0" fmla="*/ 0 h 2042556"/>
              <a:gd name="connsiteX1" fmla="*/ 253341 w 253341"/>
              <a:gd name="connsiteY1" fmla="*/ 0 h 2042556"/>
              <a:gd name="connsiteX2" fmla="*/ 253341 w 253341"/>
              <a:gd name="connsiteY2" fmla="*/ 2042556 h 2042556"/>
              <a:gd name="connsiteX3" fmla="*/ 0 w 253341"/>
              <a:gd name="connsiteY3" fmla="*/ 1975262 h 2042556"/>
              <a:gd name="connsiteX4" fmla="*/ 0 w 253341"/>
              <a:gd name="connsiteY4" fmla="*/ 0 h 2042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41" h="2042556">
                <a:moveTo>
                  <a:pt x="0" y="0"/>
                </a:moveTo>
                <a:lnTo>
                  <a:pt x="253341" y="0"/>
                </a:lnTo>
                <a:lnTo>
                  <a:pt x="253341" y="2042556"/>
                </a:lnTo>
                <a:lnTo>
                  <a:pt x="0" y="1975262"/>
                </a:lnTo>
                <a:lnTo>
                  <a:pt x="0" y="0"/>
                </a:lnTo>
                <a:close/>
              </a:path>
            </a:pathLst>
          </a:custGeom>
          <a:solidFill>
            <a:srgbClr val="073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737807" y="5751174"/>
            <a:ext cx="2485668" cy="766064"/>
          </a:xfrm>
          <a:prstGeom prst="rect">
            <a:avLst/>
          </a:prstGeom>
        </p:spPr>
      </p:pic>
      <p:sp>
        <p:nvSpPr>
          <p:cNvPr id="19" name="Rectangle 18"/>
          <p:cNvSpPr/>
          <p:nvPr userDrawn="1"/>
        </p:nvSpPr>
        <p:spPr>
          <a:xfrm>
            <a:off x="-1" y="6723193"/>
            <a:ext cx="12192001" cy="14496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normAutofit/>
          </a:bodyPr>
          <a:lstStyle>
            <a:lvl1pPr algn="ctr">
              <a:defRPr sz="44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685"/>
          </a:xfrm>
          <a:prstGeom prst="rect">
            <a:avLst/>
          </a:prstGeom>
        </p:spPr>
      </p:pic>
      <p:pic>
        <p:nvPicPr>
          <p:cNvPr id="11" name="Picture 10"/>
          <p:cNvPicPr>
            <a:picLocks noChangeAspect="1"/>
          </p:cNvPicPr>
          <p:nvPr userDrawn="1"/>
        </p:nvPicPr>
        <p:blipFill>
          <a:blip r:embed="rId3">
            <a:alphaModFix amt="40000"/>
            <a:extLst>
              <a:ext uri="{28A0092B-C50C-407E-A947-70E740481C1C}">
                <a14:useLocalDpi xmlns:a14="http://schemas.microsoft.com/office/drawing/2010/main" val="0"/>
              </a:ext>
            </a:extLst>
          </a:blip>
          <a:stretch>
            <a:fillRect/>
          </a:stretch>
        </p:blipFill>
        <p:spPr>
          <a:xfrm>
            <a:off x="-1" y="2677"/>
            <a:ext cx="12193683" cy="5893640"/>
          </a:xfrm>
          <a:prstGeom prst="rect">
            <a:avLst/>
          </a:prstGeom>
        </p:spPr>
      </p:pic>
      <p:pic>
        <p:nvPicPr>
          <p:cNvPr id="12" name="Picture 11"/>
          <p:cNvPicPr>
            <a:picLocks noChangeAspect="1"/>
          </p:cNvPicPr>
          <p:nvPr userDrawn="1"/>
        </p:nvPicPr>
        <p:blipFill>
          <a:blip r:embed="rId4">
            <a:alphaModFix amt="15000"/>
            <a:extLst>
              <a:ext uri="{28A0092B-C50C-407E-A947-70E740481C1C}">
                <a14:useLocalDpi xmlns:a14="http://schemas.microsoft.com/office/drawing/2010/main" val="0"/>
              </a:ext>
            </a:extLst>
          </a:blip>
          <a:stretch>
            <a:fillRect/>
          </a:stretch>
        </p:blipFill>
        <p:spPr>
          <a:xfrm>
            <a:off x="0" y="0"/>
            <a:ext cx="5198364" cy="6858000"/>
          </a:xfrm>
          <a:prstGeom prst="rect">
            <a:avLst/>
          </a:prstGeom>
        </p:spPr>
      </p:pic>
      <p:sp>
        <p:nvSpPr>
          <p:cNvPr id="13" name="Freeform 12"/>
          <p:cNvSpPr/>
          <p:nvPr userDrawn="1"/>
        </p:nvSpPr>
        <p:spPr>
          <a:xfrm>
            <a:off x="0" y="0"/>
            <a:ext cx="253341" cy="2042556"/>
          </a:xfrm>
          <a:custGeom>
            <a:avLst/>
            <a:gdLst>
              <a:gd name="connsiteX0" fmla="*/ 0 w 253341"/>
              <a:gd name="connsiteY0" fmla="*/ 0 h 2042556"/>
              <a:gd name="connsiteX1" fmla="*/ 253341 w 253341"/>
              <a:gd name="connsiteY1" fmla="*/ 0 h 2042556"/>
              <a:gd name="connsiteX2" fmla="*/ 253341 w 253341"/>
              <a:gd name="connsiteY2" fmla="*/ 2042556 h 2042556"/>
              <a:gd name="connsiteX3" fmla="*/ 0 w 253341"/>
              <a:gd name="connsiteY3" fmla="*/ 1975262 h 2042556"/>
              <a:gd name="connsiteX4" fmla="*/ 0 w 253341"/>
              <a:gd name="connsiteY4" fmla="*/ 0 h 2042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41" h="2042556">
                <a:moveTo>
                  <a:pt x="0" y="0"/>
                </a:moveTo>
                <a:lnTo>
                  <a:pt x="253341" y="0"/>
                </a:lnTo>
                <a:lnTo>
                  <a:pt x="253341" y="2042556"/>
                </a:lnTo>
                <a:lnTo>
                  <a:pt x="0" y="1975262"/>
                </a:lnTo>
                <a:lnTo>
                  <a:pt x="0" y="0"/>
                </a:lnTo>
                <a:close/>
              </a:path>
            </a:pathLst>
          </a:custGeom>
          <a:solidFill>
            <a:srgbClr val="073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 y="6723193"/>
            <a:ext cx="12192001" cy="14496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4589782"/>
            <a:ext cx="9144000" cy="1088528"/>
          </a:xfrm>
        </p:spPr>
        <p:txBody>
          <a:bodyPr anchor="b">
            <a:normAutofit/>
          </a:bodyPr>
          <a:lstStyle>
            <a:lvl1pPr algn="ctr">
              <a:defRPr sz="32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5678310"/>
            <a:ext cx="9144000" cy="1035407"/>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838700" y="2166290"/>
            <a:ext cx="2491740" cy="241401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E881F42-D6C2-D448-908B-FA63F4D279C8}" type="datetime1">
              <a:rPr lang="en-US" smtClean="0"/>
              <a:t>6/9/21</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C61FA8-746E-F64F-A842-B7F40E0C10AF}" type="datetime1">
              <a:rPr lang="en-US" smtClean="0"/>
              <a:t>6/9/21</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9E5C17C-D039-4942-8060-68BCA5CFF628}" type="datetime1">
              <a:rPr lang="en-US" smtClean="0"/>
              <a:t>6/9/21</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74E3E6-DDCC-F047-8907-DA8BAA1B377D}" type="datetime1">
              <a:rPr lang="en-US" smtClean="0"/>
              <a:t>6/9/21</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875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53341" y="0"/>
            <a:ext cx="11938658" cy="5984227"/>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2059805" y="6244525"/>
            <a:ext cx="7757963" cy="365125"/>
          </a:xfrm>
          <a:prstGeom prst="rect">
            <a:avLst/>
          </a:prstGeom>
        </p:spPr>
        <p:txBody>
          <a:bodyPr vert="horz" lIns="91440" tIns="45720" rIns="91440" bIns="45720" rtlCol="0" anchor="ctr"/>
          <a:lstStyle>
            <a:lvl1pPr algn="ctr">
              <a:defRPr sz="10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pic>
        <p:nvPicPr>
          <p:cNvPr id="13" name="Picture 12"/>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115047" y="6051790"/>
            <a:ext cx="1769350" cy="520219"/>
          </a:xfrm>
          <a:prstGeom prst="rect">
            <a:avLst/>
          </a:prstGeom>
        </p:spPr>
      </p:pic>
      <p:sp>
        <p:nvSpPr>
          <p:cNvPr id="4" name="Date Placeholder 3"/>
          <p:cNvSpPr>
            <a:spLocks noGrp="1"/>
          </p:cNvSpPr>
          <p:nvPr>
            <p:ph type="dt" sz="half" idx="2"/>
          </p:nvPr>
        </p:nvSpPr>
        <p:spPr>
          <a:xfrm>
            <a:off x="838200" y="6244525"/>
            <a:ext cx="1221606" cy="365125"/>
          </a:xfrm>
          <a:prstGeom prst="rect">
            <a:avLst/>
          </a:prstGeom>
        </p:spPr>
        <p:txBody>
          <a:bodyPr vert="horz" lIns="91440" tIns="45720" rIns="91440" bIns="45720" rtlCol="0" anchor="ctr"/>
          <a:lstStyle>
            <a:lvl1pPr algn="ctr">
              <a:defRPr sz="1000">
                <a:solidFill>
                  <a:schemeClr val="tx1">
                    <a:tint val="75000"/>
                  </a:schemeClr>
                </a:solidFill>
                <a:latin typeface="Arial" panose="020B0604020202020204" pitchFamily="34" charset="0"/>
                <a:cs typeface="Arial" panose="020B0604020202020204" pitchFamily="34" charset="0"/>
              </a:defRPr>
            </a:lvl1pPr>
          </a:lstStyle>
          <a:p>
            <a:fld id="{363DA18A-6B7A-CE45-BFF9-2A2150835B0C}" type="datetime1">
              <a:rPr lang="en-US" smtClean="0"/>
              <a:pPr/>
              <a:t>6/9/21</a:t>
            </a:fld>
            <a:endParaRPr lang="en-US" dirty="0"/>
          </a:p>
        </p:txBody>
      </p:sp>
      <p:sp>
        <p:nvSpPr>
          <p:cNvPr id="9" name="Rectangle 8"/>
          <p:cNvSpPr/>
          <p:nvPr userDrawn="1"/>
        </p:nvSpPr>
        <p:spPr>
          <a:xfrm>
            <a:off x="1" y="6675062"/>
            <a:ext cx="10209790" cy="188163"/>
          </a:xfrm>
          <a:prstGeom prst="rect">
            <a:avLst/>
          </a:prstGeom>
          <a:solidFill>
            <a:srgbClr val="073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userDrawn="1"/>
        </p:nvSpPr>
        <p:spPr>
          <a:xfrm>
            <a:off x="9817768" y="6675062"/>
            <a:ext cx="2374232" cy="188163"/>
          </a:xfrm>
          <a:custGeom>
            <a:avLst/>
            <a:gdLst>
              <a:gd name="connsiteX0" fmla="*/ 2670314 w 2683566"/>
              <a:gd name="connsiteY0" fmla="*/ 165653 h 165653"/>
              <a:gd name="connsiteX1" fmla="*/ 165653 w 2683566"/>
              <a:gd name="connsiteY1" fmla="*/ 165653 h 165653"/>
              <a:gd name="connsiteX2" fmla="*/ 0 w 2683566"/>
              <a:gd name="connsiteY2" fmla="*/ 0 h 165653"/>
              <a:gd name="connsiteX3" fmla="*/ 2683566 w 2683566"/>
              <a:gd name="connsiteY3" fmla="*/ 0 h 165653"/>
              <a:gd name="connsiteX4" fmla="*/ 2670314 w 2683566"/>
              <a:gd name="connsiteY4" fmla="*/ 165653 h 165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3566" h="165653">
                <a:moveTo>
                  <a:pt x="2670314" y="165653"/>
                </a:moveTo>
                <a:lnTo>
                  <a:pt x="165653" y="165653"/>
                </a:lnTo>
                <a:lnTo>
                  <a:pt x="0" y="0"/>
                </a:lnTo>
                <a:lnTo>
                  <a:pt x="2683566" y="0"/>
                </a:lnTo>
                <a:lnTo>
                  <a:pt x="2670314" y="165653"/>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userDrawn="1"/>
        </p:nvSpPr>
        <p:spPr>
          <a:xfrm>
            <a:off x="0" y="0"/>
            <a:ext cx="253341" cy="2042556"/>
          </a:xfrm>
          <a:custGeom>
            <a:avLst/>
            <a:gdLst>
              <a:gd name="connsiteX0" fmla="*/ 0 w 253341"/>
              <a:gd name="connsiteY0" fmla="*/ 0 h 2042556"/>
              <a:gd name="connsiteX1" fmla="*/ 253341 w 253341"/>
              <a:gd name="connsiteY1" fmla="*/ 0 h 2042556"/>
              <a:gd name="connsiteX2" fmla="*/ 253341 w 253341"/>
              <a:gd name="connsiteY2" fmla="*/ 2042556 h 2042556"/>
              <a:gd name="connsiteX3" fmla="*/ 0 w 253341"/>
              <a:gd name="connsiteY3" fmla="*/ 1975262 h 2042556"/>
              <a:gd name="connsiteX4" fmla="*/ 0 w 253341"/>
              <a:gd name="connsiteY4" fmla="*/ 0 h 2042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41" h="2042556">
                <a:moveTo>
                  <a:pt x="0" y="0"/>
                </a:moveTo>
                <a:lnTo>
                  <a:pt x="253341" y="0"/>
                </a:lnTo>
                <a:lnTo>
                  <a:pt x="253341" y="2042556"/>
                </a:lnTo>
                <a:lnTo>
                  <a:pt x="0" y="1975262"/>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D06FEFB-E274-8849-92EE-B35DD6E9A574}"/>
              </a:ext>
            </a:extLst>
          </p:cNvPr>
          <p:cNvSpPr txBox="1"/>
          <p:nvPr userDrawn="1"/>
        </p:nvSpPr>
        <p:spPr>
          <a:xfrm>
            <a:off x="149629" y="6244525"/>
            <a:ext cx="688571" cy="365125"/>
          </a:xfrm>
          <a:prstGeom prst="rect">
            <a:avLst/>
          </a:prstGeom>
          <a:noFill/>
        </p:spPr>
        <p:txBody>
          <a:bodyPr wrap="square" rtlCol="0" anchor="ctr" anchorCtr="0">
            <a:noAutofit/>
          </a:bodyPr>
          <a:lstStyle/>
          <a:p>
            <a:pPr algn="ctr"/>
            <a:fld id="{479BDA1F-085D-3742-BB72-CE0249E0F669}" type="slidenum">
              <a:rPr lang="en-US" sz="1000" smtClean="0">
                <a:solidFill>
                  <a:schemeClr val="bg1">
                    <a:lumMod val="50000"/>
                  </a:schemeClr>
                </a:solidFill>
                <a:latin typeface="Arial" panose="020B0604020202020204" pitchFamily="34" charset="0"/>
                <a:cs typeface="Arial" panose="020B0604020202020204" pitchFamily="34" charset="0"/>
              </a:rPr>
              <a:pPr algn="ct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62" r:id="rId4"/>
    <p:sldLayoutId id="2147483652" r:id="rId5"/>
    <p:sldLayoutId id="2147483654" r:id="rId6"/>
    <p:sldLayoutId id="2147483655" r:id="rId7"/>
  </p:sldLayoutIdLst>
  <p:hf hdr="0"/>
  <p:txStyles>
    <p:titleStyle>
      <a:lvl1pPr algn="l" defTabSz="914400" rtl="0" eaLnBrk="1" latinLnBrk="0" hangingPunct="1">
        <a:lnSpc>
          <a:spcPct val="90000"/>
        </a:lnSpc>
        <a:spcBef>
          <a:spcPct val="0"/>
        </a:spcBef>
        <a:buNone/>
        <a:defRPr sz="3200" b="1" kern="1200">
          <a:solidFill>
            <a:srgbClr val="07305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b="1" kern="1200">
          <a:solidFill>
            <a:srgbClr val="07305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solutions.kent.edu/gps/roadmap"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hyperlink" Target="https://catalog.iastate.edu/choose-your-adventure/"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s://catalog.ufl.edu/UGRD/programs/"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guide.berkeley.edu/undergraduate/degree-programs/"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go.cmich.edu/academics/Undergraduate/Pages/default.aspx"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catalog.tri-c.edu/pathways/business/business-management/"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14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90650" y="1122363"/>
            <a:ext cx="9563100" cy="2387600"/>
          </a:xfrm>
        </p:spPr>
        <p:txBody>
          <a:bodyPr>
            <a:normAutofit fontScale="90000"/>
          </a:bodyPr>
          <a:lstStyle/>
          <a:p>
            <a:r>
              <a:rPr lang="en-US" dirty="0"/>
              <a:t>Facelift of Majors &amp; Degrees Website</a:t>
            </a:r>
            <a:br>
              <a:rPr lang="en-US" dirty="0"/>
            </a:br>
            <a:r>
              <a:rPr lang="en-US" dirty="0"/>
              <a:t>to </a:t>
            </a:r>
            <a:br>
              <a:rPr lang="en-US" dirty="0"/>
            </a:br>
            <a:r>
              <a:rPr lang="en-US" dirty="0"/>
              <a:t>Support Recruitment Efforts</a:t>
            </a:r>
          </a:p>
        </p:txBody>
      </p:sp>
      <p:sp>
        <p:nvSpPr>
          <p:cNvPr id="5" name="Subtitle 4"/>
          <p:cNvSpPr>
            <a:spLocks noGrp="1"/>
          </p:cNvSpPr>
          <p:nvPr>
            <p:ph type="subTitle" idx="1"/>
          </p:nvPr>
        </p:nvSpPr>
        <p:spPr/>
        <p:txBody>
          <a:bodyPr/>
          <a:lstStyle/>
          <a:p>
            <a:r>
              <a:rPr lang="en-US" dirty="0"/>
              <a:t>Presented by Admissions, Curriculum Services and </a:t>
            </a:r>
            <a:br>
              <a:rPr lang="en-US" dirty="0"/>
            </a:br>
            <a:r>
              <a:rPr lang="en-US" dirty="0"/>
              <a:t>University Communications and Marketing</a:t>
            </a:r>
          </a:p>
        </p:txBody>
      </p:sp>
    </p:spTree>
    <p:extLst>
      <p:ext uri="{BB962C8B-B14F-4D97-AF65-F5344CB8AC3E}">
        <p14:creationId xmlns:p14="http://schemas.microsoft.com/office/powerpoint/2010/main" val="1458316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Insights from 900 High School Students</a:t>
            </a:r>
          </a:p>
        </p:txBody>
      </p:sp>
      <p:sp>
        <p:nvSpPr>
          <p:cNvPr id="2" name="Content Placeholder 1">
            <a:extLst>
              <a:ext uri="{FF2B5EF4-FFF2-40B4-BE49-F238E27FC236}">
                <a16:creationId xmlns:a16="http://schemas.microsoft.com/office/drawing/2014/main" id="{84123873-4477-FD42-8702-A4581F8A68B9}"/>
              </a:ext>
            </a:extLst>
          </p:cNvPr>
          <p:cNvSpPr>
            <a:spLocks noGrp="1"/>
          </p:cNvSpPr>
          <p:nvPr>
            <p:ph idx="1"/>
          </p:nvPr>
        </p:nvSpPr>
        <p:spPr>
          <a:xfrm>
            <a:off x="838201" y="1552313"/>
            <a:ext cx="4507522" cy="4315087"/>
          </a:xfrm>
        </p:spPr>
        <p:txBody>
          <a:bodyPr>
            <a:normAutofit fontScale="85000" lnSpcReduction="10000"/>
          </a:bodyPr>
          <a:lstStyle/>
          <a:p>
            <a:r>
              <a:rPr lang="en-US" b="0" dirty="0"/>
              <a:t>Students consider the university’s </a:t>
            </a:r>
            <a:br>
              <a:rPr lang="en-US" b="0" dirty="0"/>
            </a:br>
            <a:r>
              <a:rPr lang="en-US" b="0" dirty="0"/>
              <a:t>website the most influential resource</a:t>
            </a:r>
          </a:p>
          <a:p>
            <a:r>
              <a:rPr lang="en-US" b="0" dirty="0"/>
              <a:t>Students not only want to find the academic programs most suited </a:t>
            </a:r>
            <a:br>
              <a:rPr lang="en-US" b="0" dirty="0"/>
            </a:br>
            <a:r>
              <a:rPr lang="en-US" b="0" dirty="0"/>
              <a:t>to their interests, but they want to know what classes they’ll be taking, what jobs they will qualify for with </a:t>
            </a:r>
            <a:br>
              <a:rPr lang="en-US" b="0" dirty="0"/>
            </a:br>
            <a:r>
              <a:rPr lang="en-US" b="0" dirty="0"/>
              <a:t>a certain degree, and what salaries they can expect to make</a:t>
            </a:r>
          </a:p>
          <a:p>
            <a:r>
              <a:rPr lang="en-US" b="0" dirty="0"/>
              <a:t>Generation Z is a generation of images, videos, memes and visual communication. The more visual your content can be, the greater levels of engagement you will achieve</a:t>
            </a:r>
            <a:r>
              <a:rPr lang="en-US" sz="2000" b="0" dirty="0"/>
              <a:t>.</a:t>
            </a:r>
          </a:p>
        </p:txBody>
      </p:sp>
      <p:sp>
        <p:nvSpPr>
          <p:cNvPr id="3" name="Date Placeholder 2"/>
          <p:cNvSpPr>
            <a:spLocks noGrp="1"/>
          </p:cNvSpPr>
          <p:nvPr>
            <p:ph type="dt" sz="half" idx="10"/>
          </p:nvPr>
        </p:nvSpPr>
        <p:spPr/>
        <p:txBody>
          <a:bodyPr/>
          <a:lstStyle/>
          <a:p>
            <a:fld id="{EA46B23B-1BFE-7A4A-AC41-010B3AEF8E63}" type="datetime1">
              <a:rPr lang="en-US" smtClean="0"/>
              <a:t>6/9/21</a:t>
            </a:fld>
            <a:endParaRPr lang="en-US" dirty="0"/>
          </a:p>
        </p:txBody>
      </p:sp>
      <p:sp>
        <p:nvSpPr>
          <p:cNvPr id="7" name="TextBox 6">
            <a:extLst>
              <a:ext uri="{FF2B5EF4-FFF2-40B4-BE49-F238E27FC236}">
                <a16:creationId xmlns:a16="http://schemas.microsoft.com/office/drawing/2014/main" id="{26726633-2D68-1C4E-B5C5-A5932F4FCA2B}"/>
              </a:ext>
            </a:extLst>
          </p:cNvPr>
          <p:cNvSpPr txBox="1"/>
          <p:nvPr/>
        </p:nvSpPr>
        <p:spPr>
          <a:xfrm>
            <a:off x="2771775" y="5864954"/>
            <a:ext cx="7193280"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Source: 2019 E-Expectations Trend Report. Ruffalo Noel Levitz &amp; </a:t>
            </a:r>
            <a:r>
              <a:rPr lang="en-US" sz="1200" dirty="0" err="1">
                <a:latin typeface="Arial" panose="020B0604020202020204" pitchFamily="34" charset="0"/>
                <a:cs typeface="Arial" panose="020B0604020202020204" pitchFamily="34" charset="0"/>
              </a:rPr>
              <a:t>OmniUpdate</a:t>
            </a:r>
            <a:r>
              <a:rPr lang="en-US" sz="1200" dirty="0">
                <a:latin typeface="Arial" panose="020B0604020202020204" pitchFamily="34" charset="0"/>
                <a:cs typeface="Arial" panose="020B0604020202020204" pitchFamily="34" charset="0"/>
              </a:rPr>
              <a:t>. Cedar Rapids, Iowa.</a:t>
            </a:r>
          </a:p>
        </p:txBody>
      </p:sp>
      <p:pic>
        <p:nvPicPr>
          <p:cNvPr id="6" name="Picture 5">
            <a:extLst>
              <a:ext uri="{FF2B5EF4-FFF2-40B4-BE49-F238E27FC236}">
                <a16:creationId xmlns:a16="http://schemas.microsoft.com/office/drawing/2014/main" id="{C5FDB204-2E14-4411-9678-8301384F85D7}"/>
              </a:ext>
            </a:extLst>
          </p:cNvPr>
          <p:cNvPicPr>
            <a:picLocks noChangeAspect="1"/>
          </p:cNvPicPr>
          <p:nvPr/>
        </p:nvPicPr>
        <p:blipFill>
          <a:blip r:embed="rId3"/>
          <a:stretch>
            <a:fillRect/>
          </a:stretch>
        </p:blipFill>
        <p:spPr>
          <a:xfrm>
            <a:off x="5112910" y="1552313"/>
            <a:ext cx="6811326" cy="3753374"/>
          </a:xfrm>
          <a:prstGeom prst="rect">
            <a:avLst/>
          </a:prstGeom>
        </p:spPr>
      </p:pic>
    </p:spTree>
    <p:extLst>
      <p:ext uri="{BB962C8B-B14F-4D97-AF65-F5344CB8AC3E}">
        <p14:creationId xmlns:p14="http://schemas.microsoft.com/office/powerpoint/2010/main" val="2233985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700042"/>
          </a:xfrm>
        </p:spPr>
        <p:txBody>
          <a:bodyPr>
            <a:normAutofit fontScale="90000"/>
          </a:bodyPr>
          <a:lstStyle/>
          <a:p>
            <a:r>
              <a:rPr lang="en-US" dirty="0"/>
              <a:t>Kent State’s Majors &amp; Degrees Current State</a:t>
            </a:r>
            <a:br>
              <a:rPr lang="en-US" dirty="0"/>
            </a:br>
            <a:endParaRPr lang="en-US" dirty="0"/>
          </a:p>
        </p:txBody>
      </p:sp>
      <p:sp>
        <p:nvSpPr>
          <p:cNvPr id="7" name="Date Placeholder 6"/>
          <p:cNvSpPr>
            <a:spLocks noGrp="1"/>
          </p:cNvSpPr>
          <p:nvPr>
            <p:ph type="dt" sz="half" idx="10"/>
          </p:nvPr>
        </p:nvSpPr>
        <p:spPr/>
        <p:txBody>
          <a:bodyPr/>
          <a:lstStyle/>
          <a:p>
            <a:fld id="{F53A8CD9-5938-F545-90DA-ABD65B419F37}" type="datetime1">
              <a:rPr lang="en-US" smtClean="0"/>
              <a:t>6/9/21</a:t>
            </a:fld>
            <a:endParaRPr lang="en-US" dirty="0"/>
          </a:p>
        </p:txBody>
      </p:sp>
      <p:sp>
        <p:nvSpPr>
          <p:cNvPr id="8" name="Footer Placeholder 7"/>
          <p:cNvSpPr>
            <a:spLocks noGrp="1"/>
          </p:cNvSpPr>
          <p:nvPr>
            <p:ph type="ftr" sz="quarter" idx="11"/>
          </p:nvPr>
        </p:nvSpPr>
        <p:spPr/>
        <p:txBody>
          <a:bodyPr/>
          <a:lstStyle/>
          <a:p>
            <a:endParaRPr lang="en-US" dirty="0"/>
          </a:p>
        </p:txBody>
      </p:sp>
      <p:pic>
        <p:nvPicPr>
          <p:cNvPr id="3" name="Picture 2" descr="A screenshot of a social media post&#10;&#10;Description automatically generated">
            <a:hlinkClick r:id="rId3"/>
            <a:extLst>
              <a:ext uri="{FF2B5EF4-FFF2-40B4-BE49-F238E27FC236}">
                <a16:creationId xmlns:a16="http://schemas.microsoft.com/office/drawing/2014/main" id="{594C8647-6206-2B44-8669-18AA668B3831}"/>
              </a:ext>
            </a:extLst>
          </p:cNvPr>
          <p:cNvPicPr>
            <a:picLocks noChangeAspect="1"/>
          </p:cNvPicPr>
          <p:nvPr/>
        </p:nvPicPr>
        <p:blipFill>
          <a:blip r:embed="rId4"/>
          <a:stretch>
            <a:fillRect/>
          </a:stretch>
        </p:blipFill>
        <p:spPr>
          <a:xfrm>
            <a:off x="1182585" y="748040"/>
            <a:ext cx="9293995" cy="5361920"/>
          </a:xfrm>
          <a:prstGeom prst="rect">
            <a:avLst/>
          </a:prstGeom>
        </p:spPr>
      </p:pic>
    </p:spTree>
    <p:extLst>
      <p:ext uri="{BB962C8B-B14F-4D97-AF65-F5344CB8AC3E}">
        <p14:creationId xmlns:p14="http://schemas.microsoft.com/office/powerpoint/2010/main" val="2082953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Kent State’s Current State</a:t>
            </a:r>
          </a:p>
        </p:txBody>
      </p:sp>
      <p:sp>
        <p:nvSpPr>
          <p:cNvPr id="7" name="Content Placeholder 6"/>
          <p:cNvSpPr>
            <a:spLocks noGrp="1"/>
          </p:cNvSpPr>
          <p:nvPr>
            <p:ph sz="half" idx="1"/>
          </p:nvPr>
        </p:nvSpPr>
        <p:spPr>
          <a:xfrm>
            <a:off x="519615" y="1690688"/>
            <a:ext cx="4652660" cy="4351338"/>
          </a:xfrm>
        </p:spPr>
        <p:txBody>
          <a:bodyPr>
            <a:normAutofit fontScale="85000" lnSpcReduction="20000"/>
          </a:bodyPr>
          <a:lstStyle/>
          <a:p>
            <a:pPr marL="0" indent="0">
              <a:buNone/>
            </a:pPr>
            <a:r>
              <a:rPr lang="en-US" dirty="0"/>
              <a:t>Benefits</a:t>
            </a:r>
          </a:p>
          <a:p>
            <a:r>
              <a:rPr lang="en-US" dirty="0"/>
              <a:t>Functionality has tested well </a:t>
            </a:r>
            <a:br>
              <a:rPr lang="en-US" dirty="0"/>
            </a:br>
            <a:r>
              <a:rPr lang="en-US" dirty="0"/>
              <a:t>with high school students</a:t>
            </a:r>
          </a:p>
          <a:p>
            <a:r>
              <a:rPr lang="en-US" dirty="0"/>
              <a:t>Preferred search parameters </a:t>
            </a:r>
          </a:p>
          <a:p>
            <a:pPr lvl="1"/>
            <a:r>
              <a:rPr lang="en-US" dirty="0"/>
              <a:t>Keyword, interest area, alpha list</a:t>
            </a:r>
            <a:br>
              <a:rPr lang="en-US" dirty="0"/>
            </a:br>
            <a:endParaRPr lang="en-US" dirty="0"/>
          </a:p>
          <a:p>
            <a:pPr marL="0" indent="0">
              <a:buNone/>
            </a:pPr>
            <a:r>
              <a:rPr lang="en-US" dirty="0"/>
              <a:t>Challenges</a:t>
            </a:r>
          </a:p>
          <a:p>
            <a:r>
              <a:rPr lang="en-US" dirty="0"/>
              <a:t>Aesthetically unappealing</a:t>
            </a:r>
          </a:p>
          <a:p>
            <a:pPr lvl="1"/>
            <a:r>
              <a:rPr lang="en-US" dirty="0"/>
              <a:t>Very old-school look, feel</a:t>
            </a:r>
          </a:p>
          <a:p>
            <a:r>
              <a:rPr lang="en-US" dirty="0"/>
              <a:t>Lacks robust front-end filters </a:t>
            </a:r>
          </a:p>
          <a:p>
            <a:pPr lvl="1"/>
            <a:r>
              <a:rPr lang="en-US" dirty="0"/>
              <a:t>Example: online, college</a:t>
            </a:r>
          </a:p>
          <a:p>
            <a:r>
              <a:rPr lang="en-US" dirty="0"/>
              <a:t>Clunky results</a:t>
            </a:r>
          </a:p>
          <a:p>
            <a:r>
              <a:rPr lang="en-US" dirty="0"/>
              <a:t>Homegrown and difficult to enhance, refresh</a:t>
            </a:r>
          </a:p>
          <a:p>
            <a:pPr marL="457200" lvl="1" indent="0">
              <a:buNone/>
            </a:pPr>
            <a:endParaRPr lang="en-US" dirty="0"/>
          </a:p>
          <a:p>
            <a:pPr marL="457200" lvl="1" indent="0">
              <a:buNone/>
            </a:pPr>
            <a:endParaRPr lang="en-US" dirty="0"/>
          </a:p>
        </p:txBody>
      </p:sp>
      <p:sp>
        <p:nvSpPr>
          <p:cNvPr id="8" name="Content Placeholder 7"/>
          <p:cNvSpPr>
            <a:spLocks noGrp="1"/>
          </p:cNvSpPr>
          <p:nvPr>
            <p:ph sz="half" idx="2"/>
          </p:nvPr>
        </p:nvSpPr>
        <p:spPr>
          <a:xfrm>
            <a:off x="6172200" y="1825625"/>
            <a:ext cx="5181600" cy="1962604"/>
          </a:xfrm>
        </p:spPr>
        <p:txBody>
          <a:bodyPr>
            <a:normAutofit fontScale="85000" lnSpcReduction="20000"/>
          </a:bodyPr>
          <a:lstStyle/>
          <a:p>
            <a:endParaRPr lang="en-US" dirty="0"/>
          </a:p>
          <a:p>
            <a:endParaRPr lang="en-US" dirty="0"/>
          </a:p>
        </p:txBody>
      </p:sp>
      <p:sp>
        <p:nvSpPr>
          <p:cNvPr id="4" name="Date Placeholder 3"/>
          <p:cNvSpPr>
            <a:spLocks noGrp="1"/>
          </p:cNvSpPr>
          <p:nvPr>
            <p:ph type="dt" sz="half" idx="10"/>
          </p:nvPr>
        </p:nvSpPr>
        <p:spPr/>
        <p:txBody>
          <a:bodyPr/>
          <a:lstStyle/>
          <a:p>
            <a:fld id="{BF5D5215-A990-4446-9C80-78FFE6A9A88A}" type="datetime1">
              <a:rPr lang="en-US" smtClean="0"/>
              <a:t>6/9/21</a:t>
            </a:fld>
            <a:endParaRPr lang="en-US" dirty="0"/>
          </a:p>
        </p:txBody>
      </p:sp>
      <p:sp>
        <p:nvSpPr>
          <p:cNvPr id="5" name="Footer Placeholder 4"/>
          <p:cNvSpPr>
            <a:spLocks noGrp="1"/>
          </p:cNvSpPr>
          <p:nvPr>
            <p:ph type="ftr" sz="quarter" idx="11"/>
          </p:nvPr>
        </p:nvSpPr>
        <p:spPr/>
        <p:txBody>
          <a:bodyPr/>
          <a:lstStyle/>
          <a:p>
            <a:endParaRPr lang="en-US" dirty="0"/>
          </a:p>
        </p:txBody>
      </p:sp>
      <p:pic>
        <p:nvPicPr>
          <p:cNvPr id="3" name="Picture 2" descr="A screen shot of a computer&#10;&#10;Description automatically generated">
            <a:extLst>
              <a:ext uri="{FF2B5EF4-FFF2-40B4-BE49-F238E27FC236}">
                <a16:creationId xmlns:a16="http://schemas.microsoft.com/office/drawing/2014/main" id="{4E1F3C48-7D38-C14E-BF20-F4A4BF6FDFB1}"/>
              </a:ext>
            </a:extLst>
          </p:cNvPr>
          <p:cNvPicPr>
            <a:picLocks noChangeAspect="1"/>
          </p:cNvPicPr>
          <p:nvPr/>
        </p:nvPicPr>
        <p:blipFill>
          <a:blip r:embed="rId3"/>
          <a:stretch>
            <a:fillRect/>
          </a:stretch>
        </p:blipFill>
        <p:spPr>
          <a:xfrm>
            <a:off x="4592918" y="1631666"/>
            <a:ext cx="7079467" cy="4187371"/>
          </a:xfrm>
          <a:prstGeom prst="rect">
            <a:avLst/>
          </a:prstGeom>
        </p:spPr>
      </p:pic>
    </p:spTree>
    <p:extLst>
      <p:ext uri="{BB962C8B-B14F-4D97-AF65-F5344CB8AC3E}">
        <p14:creationId xmlns:p14="http://schemas.microsoft.com/office/powerpoint/2010/main" val="2136334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B0BDB-AFCC-6647-841F-3BF0BB95509A}"/>
              </a:ext>
            </a:extLst>
          </p:cNvPr>
          <p:cNvSpPr>
            <a:spLocks noGrp="1"/>
          </p:cNvSpPr>
          <p:nvPr>
            <p:ph type="title"/>
          </p:nvPr>
        </p:nvSpPr>
        <p:spPr/>
        <p:txBody>
          <a:bodyPr/>
          <a:lstStyle/>
          <a:p>
            <a:r>
              <a:rPr lang="en-US" dirty="0"/>
              <a:t>Comparison of Ohio Competitors</a:t>
            </a:r>
          </a:p>
        </p:txBody>
      </p:sp>
      <p:graphicFrame>
        <p:nvGraphicFramePr>
          <p:cNvPr id="6" name="Content Placeholder 5">
            <a:extLst>
              <a:ext uri="{FF2B5EF4-FFF2-40B4-BE49-F238E27FC236}">
                <a16:creationId xmlns:a16="http://schemas.microsoft.com/office/drawing/2014/main" id="{98BA9C42-C801-D84B-8FEE-13BEB34A8A3F}"/>
              </a:ext>
            </a:extLst>
          </p:cNvPr>
          <p:cNvGraphicFramePr>
            <a:graphicFrameLocks noGrp="1"/>
          </p:cNvGraphicFramePr>
          <p:nvPr>
            <p:ph idx="1"/>
            <p:extLst>
              <p:ext uri="{D42A27DB-BD31-4B8C-83A1-F6EECF244321}">
                <p14:modId xmlns:p14="http://schemas.microsoft.com/office/powerpoint/2010/main" val="3600530921"/>
              </p:ext>
            </p:extLst>
          </p:nvPr>
        </p:nvGraphicFramePr>
        <p:xfrm>
          <a:off x="1064917" y="1851722"/>
          <a:ext cx="9936457" cy="3039669"/>
        </p:xfrm>
        <a:graphic>
          <a:graphicData uri="http://schemas.openxmlformats.org/drawingml/2006/table">
            <a:tbl>
              <a:tblPr/>
              <a:tblGrid>
                <a:gridCol w="1477749">
                  <a:extLst>
                    <a:ext uri="{9D8B030D-6E8A-4147-A177-3AD203B41FA5}">
                      <a16:colId xmlns:a16="http://schemas.microsoft.com/office/drawing/2014/main" val="389519774"/>
                    </a:ext>
                  </a:extLst>
                </a:gridCol>
                <a:gridCol w="3369165">
                  <a:extLst>
                    <a:ext uri="{9D8B030D-6E8A-4147-A177-3AD203B41FA5}">
                      <a16:colId xmlns:a16="http://schemas.microsoft.com/office/drawing/2014/main" val="3071251101"/>
                    </a:ext>
                  </a:extLst>
                </a:gridCol>
                <a:gridCol w="3689575">
                  <a:extLst>
                    <a:ext uri="{9D8B030D-6E8A-4147-A177-3AD203B41FA5}">
                      <a16:colId xmlns:a16="http://schemas.microsoft.com/office/drawing/2014/main" val="1771456669"/>
                    </a:ext>
                  </a:extLst>
                </a:gridCol>
                <a:gridCol w="1399968">
                  <a:extLst>
                    <a:ext uri="{9D8B030D-6E8A-4147-A177-3AD203B41FA5}">
                      <a16:colId xmlns:a16="http://schemas.microsoft.com/office/drawing/2014/main" val="1360013227"/>
                    </a:ext>
                  </a:extLst>
                </a:gridCol>
              </a:tblGrid>
              <a:tr h="143497">
                <a:tc>
                  <a:txBody>
                    <a:bodyPr/>
                    <a:lstStyle/>
                    <a:p>
                      <a:pPr marL="0" marR="0">
                        <a:spcBef>
                          <a:spcPts val="0"/>
                        </a:spcBef>
                        <a:spcAft>
                          <a:spcPts val="0"/>
                        </a:spcAft>
                      </a:pPr>
                      <a:r>
                        <a:rPr lang="en-US" sz="1800" b="1" dirty="0">
                          <a:effectLst/>
                          <a:latin typeface="Arial" panose="020B0604020202020204" pitchFamily="34" charset="0"/>
                        </a:rPr>
                        <a:t>University</a:t>
                      </a:r>
                      <a:endParaRPr lang="en-US" sz="18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b="1">
                          <a:effectLst/>
                          <a:latin typeface="Arial" panose="020B0604020202020204" pitchFamily="34" charset="0"/>
                        </a:rPr>
                        <a:t>Aesthetic</a:t>
                      </a:r>
                      <a:endParaRPr lang="en-US" sz="18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b="1" dirty="0">
                          <a:effectLst/>
                          <a:latin typeface="Arial" panose="020B0604020202020204" pitchFamily="34" charset="0"/>
                        </a:rPr>
                        <a:t>Filters</a:t>
                      </a:r>
                      <a:endParaRPr lang="en-US" sz="18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Arial" panose="020B0604020202020204" pitchFamily="34" charset="0"/>
                        </a:rPr>
                        <a:t>Labor Data</a:t>
                      </a:r>
                      <a:endParaRPr lang="en-US" sz="18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8294130"/>
                  </a:ext>
                </a:extLst>
              </a:tr>
              <a:tr h="307261">
                <a:tc>
                  <a:txBody>
                    <a:bodyPr/>
                    <a:lstStyle/>
                    <a:p>
                      <a:pPr marL="0" marR="0">
                        <a:spcBef>
                          <a:spcPts val="0"/>
                        </a:spcBef>
                        <a:spcAft>
                          <a:spcPts val="0"/>
                        </a:spcAft>
                      </a:pPr>
                      <a:r>
                        <a:rPr lang="en-US" sz="1400" dirty="0">
                          <a:solidFill>
                            <a:srgbClr val="000000"/>
                          </a:solidFill>
                          <a:effectLst/>
                          <a:latin typeface="Arial" panose="020B0604020202020204" pitchFamily="34" charset="0"/>
                        </a:rPr>
                        <a:t>Akron</a:t>
                      </a: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spcBef>
                          <a:spcPts val="0"/>
                        </a:spcBef>
                        <a:spcAft>
                          <a:spcPts val="0"/>
                        </a:spcAft>
                      </a:pPr>
                      <a:r>
                        <a:rPr lang="en-US" sz="1400">
                          <a:solidFill>
                            <a:srgbClr val="000000"/>
                          </a:solidFill>
                          <a:effectLst/>
                          <a:latin typeface="Arial" panose="020B0604020202020204" pitchFamily="34" charset="0"/>
                        </a:rPr>
                        <a:t>basic list</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spcBef>
                          <a:spcPts val="0"/>
                        </a:spcBef>
                        <a:spcAft>
                          <a:spcPts val="0"/>
                        </a:spcAft>
                      </a:pPr>
                      <a:r>
                        <a:rPr lang="en-US" sz="1400">
                          <a:solidFill>
                            <a:srgbClr val="000000"/>
                          </a:solidFill>
                          <a:effectLst/>
                          <a:latin typeface="Arial" panose="020B0604020202020204" pitchFamily="34" charset="0"/>
                        </a:rPr>
                        <a:t>keyword</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rPr>
                        <a:t>none</a:t>
                      </a: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165460122"/>
                  </a:ext>
                </a:extLst>
              </a:tr>
              <a:tr h="307261">
                <a:tc>
                  <a:txBody>
                    <a:bodyPr/>
                    <a:lstStyle/>
                    <a:p>
                      <a:pPr marL="0" marR="0">
                        <a:spcBef>
                          <a:spcPts val="0"/>
                        </a:spcBef>
                        <a:spcAft>
                          <a:spcPts val="0"/>
                        </a:spcAft>
                      </a:pPr>
                      <a:r>
                        <a:rPr lang="en-US" sz="1400">
                          <a:effectLst/>
                          <a:latin typeface="Arial" panose="020B0604020202020204" pitchFamily="34" charset="0"/>
                        </a:rPr>
                        <a:t>Bowling Green</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effectLst/>
                          <a:latin typeface="Arial" panose="020B0604020202020204" pitchFamily="34" charset="0"/>
                        </a:rPr>
                        <a:t>photos, appealing</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Arial" panose="020B0604020202020204" pitchFamily="34" charset="0"/>
                        </a:rPr>
                        <a:t>keyword, type, online, location, interest</a:t>
                      </a: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effectLst/>
                          <a:latin typeface="Arial" panose="020B0604020202020204" pitchFamily="34" charset="0"/>
                        </a:rPr>
                        <a:t>none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2168538"/>
                  </a:ext>
                </a:extLst>
              </a:tr>
              <a:tr h="307261">
                <a:tc>
                  <a:txBody>
                    <a:bodyPr/>
                    <a:lstStyle/>
                    <a:p>
                      <a:pPr marL="0" marR="0">
                        <a:spcBef>
                          <a:spcPts val="0"/>
                        </a:spcBef>
                        <a:spcAft>
                          <a:spcPts val="0"/>
                        </a:spcAft>
                      </a:pPr>
                      <a:r>
                        <a:rPr lang="en-US" sz="1400" dirty="0">
                          <a:solidFill>
                            <a:srgbClr val="000000"/>
                          </a:solidFill>
                          <a:effectLst/>
                          <a:latin typeface="Arial" panose="020B0604020202020204" pitchFamily="34" charset="0"/>
                        </a:rPr>
                        <a:t>Cincinnati</a:t>
                      </a: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spcBef>
                          <a:spcPts val="0"/>
                        </a:spcBef>
                        <a:spcAft>
                          <a:spcPts val="0"/>
                        </a:spcAft>
                      </a:pPr>
                      <a:r>
                        <a:rPr lang="en-US" sz="1400">
                          <a:solidFill>
                            <a:srgbClr val="000000"/>
                          </a:solidFill>
                          <a:effectLst/>
                          <a:latin typeface="Arial" panose="020B0604020202020204" pitchFamily="34" charset="0"/>
                        </a:rPr>
                        <a:t>basic list</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spcBef>
                          <a:spcPts val="0"/>
                        </a:spcBef>
                        <a:spcAft>
                          <a:spcPts val="0"/>
                        </a:spcAft>
                      </a:pPr>
                      <a:r>
                        <a:rPr lang="en-US" sz="1400" dirty="0">
                          <a:solidFill>
                            <a:srgbClr val="000000"/>
                          </a:solidFill>
                          <a:effectLst/>
                          <a:latin typeface="Arial" panose="020B0604020202020204" pitchFamily="34" charset="0"/>
                        </a:rPr>
                        <a:t>keyword, type, college, location, interest</a:t>
                      </a: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gn="ctr">
                        <a:spcBef>
                          <a:spcPts val="0"/>
                        </a:spcBef>
                        <a:spcAft>
                          <a:spcPts val="0"/>
                        </a:spcAft>
                      </a:pPr>
                      <a:r>
                        <a:rPr lang="en-US" sz="1400">
                          <a:solidFill>
                            <a:srgbClr val="000000"/>
                          </a:solidFill>
                          <a:effectLst/>
                          <a:latin typeface="Arial" panose="020B0604020202020204" pitchFamily="34" charset="0"/>
                        </a:rPr>
                        <a:t>none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36355122"/>
                  </a:ext>
                </a:extLst>
              </a:tr>
              <a:tr h="307261">
                <a:tc>
                  <a:txBody>
                    <a:bodyPr/>
                    <a:lstStyle/>
                    <a:p>
                      <a:pPr marL="0" marR="0">
                        <a:spcBef>
                          <a:spcPts val="0"/>
                        </a:spcBef>
                        <a:spcAft>
                          <a:spcPts val="0"/>
                        </a:spcAft>
                      </a:pPr>
                      <a:r>
                        <a:rPr lang="en-US" sz="1400">
                          <a:effectLst/>
                          <a:latin typeface="Arial" panose="020B0604020202020204" pitchFamily="34" charset="0"/>
                        </a:rPr>
                        <a:t>Cleveland State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effectLst/>
                          <a:latin typeface="Arial" panose="020B0604020202020204" pitchFamily="34" charset="0"/>
                        </a:rPr>
                        <a:t>basic lists (organized by college)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effectLst/>
                          <a:latin typeface="Arial" panose="020B0604020202020204" pitchFamily="34" charset="0"/>
                        </a:rPr>
                        <a:t>none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effectLst/>
                          <a:latin typeface="Arial" panose="020B0604020202020204" pitchFamily="34" charset="0"/>
                        </a:rPr>
                        <a:t>none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2370961"/>
                  </a:ext>
                </a:extLst>
              </a:tr>
              <a:tr h="307261">
                <a:tc>
                  <a:txBody>
                    <a:bodyPr/>
                    <a:lstStyle/>
                    <a:p>
                      <a:pPr marL="0" marR="0">
                        <a:spcBef>
                          <a:spcPts val="0"/>
                        </a:spcBef>
                        <a:spcAft>
                          <a:spcPts val="0"/>
                        </a:spcAft>
                      </a:pPr>
                      <a:r>
                        <a:rPr lang="en-US" sz="1400">
                          <a:solidFill>
                            <a:srgbClr val="000000"/>
                          </a:solidFill>
                          <a:effectLst/>
                          <a:latin typeface="Arial" panose="020B0604020202020204" pitchFamily="34" charset="0"/>
                        </a:rPr>
                        <a:t>Miami</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spcBef>
                          <a:spcPts val="0"/>
                        </a:spcBef>
                        <a:spcAft>
                          <a:spcPts val="0"/>
                        </a:spcAft>
                      </a:pPr>
                      <a:r>
                        <a:rPr lang="en-US" sz="1400" dirty="0">
                          <a:solidFill>
                            <a:srgbClr val="000000"/>
                          </a:solidFill>
                          <a:effectLst/>
                          <a:latin typeface="Arial" panose="020B0604020202020204" pitchFamily="34" charset="0"/>
                        </a:rPr>
                        <a:t>basic list</a:t>
                      </a: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spcBef>
                          <a:spcPts val="0"/>
                        </a:spcBef>
                        <a:spcAft>
                          <a:spcPts val="0"/>
                        </a:spcAft>
                      </a:pPr>
                      <a:r>
                        <a:rPr lang="en-US" sz="1400" dirty="0">
                          <a:solidFill>
                            <a:srgbClr val="000000"/>
                          </a:solidFill>
                          <a:effectLst/>
                          <a:latin typeface="Arial" panose="020B0604020202020204" pitchFamily="34" charset="0"/>
                        </a:rPr>
                        <a:t>alpha, type, interest</a:t>
                      </a: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gn="ctr">
                        <a:spcBef>
                          <a:spcPts val="0"/>
                        </a:spcBef>
                        <a:spcAft>
                          <a:spcPts val="0"/>
                        </a:spcAft>
                      </a:pPr>
                      <a:r>
                        <a:rPr lang="en-US" sz="1400">
                          <a:solidFill>
                            <a:srgbClr val="000000"/>
                          </a:solidFill>
                          <a:effectLst/>
                          <a:latin typeface="Arial" panose="020B0604020202020204" pitchFamily="34" charset="0"/>
                        </a:rPr>
                        <a:t>none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691973018"/>
                  </a:ext>
                </a:extLst>
              </a:tr>
              <a:tr h="307261">
                <a:tc>
                  <a:txBody>
                    <a:bodyPr/>
                    <a:lstStyle/>
                    <a:p>
                      <a:pPr marL="0" marR="0">
                        <a:spcBef>
                          <a:spcPts val="0"/>
                        </a:spcBef>
                        <a:spcAft>
                          <a:spcPts val="0"/>
                        </a:spcAft>
                      </a:pPr>
                      <a:r>
                        <a:rPr lang="en-US" sz="1400">
                          <a:effectLst/>
                          <a:latin typeface="Arial" panose="020B0604020202020204" pitchFamily="34" charset="0"/>
                        </a:rPr>
                        <a:t>Ohio</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effectLst/>
                          <a:latin typeface="Arial" panose="020B0604020202020204" pitchFamily="34" charset="0"/>
                        </a:rPr>
                        <a:t>basic list</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effectLst/>
                          <a:latin typeface="Arial" panose="020B0604020202020204" pitchFamily="34" charset="0"/>
                        </a:rPr>
                        <a:t>type, online, college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effectLst/>
                          <a:latin typeface="Arial" panose="020B0604020202020204" pitchFamily="34" charset="0"/>
                        </a:rPr>
                        <a:t>none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5606637"/>
                  </a:ext>
                </a:extLst>
              </a:tr>
              <a:tr h="307261">
                <a:tc>
                  <a:txBody>
                    <a:bodyPr/>
                    <a:lstStyle/>
                    <a:p>
                      <a:pPr marL="0" marR="0">
                        <a:spcBef>
                          <a:spcPts val="0"/>
                        </a:spcBef>
                        <a:spcAft>
                          <a:spcPts val="0"/>
                        </a:spcAft>
                      </a:pPr>
                      <a:r>
                        <a:rPr lang="en-US" sz="1400">
                          <a:solidFill>
                            <a:srgbClr val="000000"/>
                          </a:solidFill>
                          <a:effectLst/>
                          <a:latin typeface="Arial" panose="020B0604020202020204" pitchFamily="34" charset="0"/>
                        </a:rPr>
                        <a:t>Ohio State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spcBef>
                          <a:spcPts val="0"/>
                        </a:spcBef>
                        <a:spcAft>
                          <a:spcPts val="0"/>
                        </a:spcAft>
                      </a:pPr>
                      <a:r>
                        <a:rPr lang="en-US" sz="1400">
                          <a:solidFill>
                            <a:srgbClr val="000000"/>
                          </a:solidFill>
                          <a:effectLst/>
                          <a:latin typeface="Arial" panose="020B0604020202020204" pitchFamily="34" charset="0"/>
                        </a:rPr>
                        <a:t>basic, somewhat dynamic</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spcBef>
                          <a:spcPts val="0"/>
                        </a:spcBef>
                        <a:spcAft>
                          <a:spcPts val="0"/>
                        </a:spcAft>
                      </a:pPr>
                      <a:r>
                        <a:rPr lang="en-US" sz="1400">
                          <a:solidFill>
                            <a:srgbClr val="000000"/>
                          </a:solidFill>
                          <a:effectLst/>
                          <a:latin typeface="Arial" panose="020B0604020202020204" pitchFamily="34" charset="0"/>
                        </a:rPr>
                        <a:t>keyword, type, college, location</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gn="ctr">
                        <a:spcBef>
                          <a:spcPts val="0"/>
                        </a:spcBef>
                        <a:spcAft>
                          <a:spcPts val="0"/>
                        </a:spcAft>
                      </a:pPr>
                      <a:r>
                        <a:rPr lang="en-US" sz="1400">
                          <a:solidFill>
                            <a:srgbClr val="000000"/>
                          </a:solidFill>
                          <a:effectLst/>
                          <a:latin typeface="Arial" panose="020B0604020202020204" pitchFamily="34" charset="0"/>
                        </a:rPr>
                        <a:t>none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64620557"/>
                  </a:ext>
                </a:extLst>
              </a:tr>
              <a:tr h="307261">
                <a:tc>
                  <a:txBody>
                    <a:bodyPr/>
                    <a:lstStyle/>
                    <a:p>
                      <a:pPr marL="0" marR="0">
                        <a:spcBef>
                          <a:spcPts val="0"/>
                        </a:spcBef>
                        <a:spcAft>
                          <a:spcPts val="0"/>
                        </a:spcAft>
                      </a:pPr>
                      <a:r>
                        <a:rPr lang="en-US" sz="1400">
                          <a:effectLst/>
                          <a:latin typeface="Arial" panose="020B0604020202020204" pitchFamily="34" charset="0"/>
                        </a:rPr>
                        <a:t>Toledo</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Arial" panose="020B0604020202020204" pitchFamily="34" charset="0"/>
                        </a:rPr>
                        <a:t>basic list</a:t>
                      </a: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effectLst/>
                          <a:latin typeface="Arial" panose="020B0604020202020204" pitchFamily="34" charset="0"/>
                        </a:rPr>
                        <a:t>alpha, type, online, college, location, interest</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effectLst/>
                          <a:latin typeface="Arial" panose="020B0604020202020204" pitchFamily="34" charset="0"/>
                        </a:rPr>
                        <a:t>none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870660"/>
                  </a:ext>
                </a:extLst>
              </a:tr>
              <a:tr h="307261">
                <a:tc>
                  <a:txBody>
                    <a:bodyPr/>
                    <a:lstStyle/>
                    <a:p>
                      <a:pPr marL="0" marR="0">
                        <a:spcBef>
                          <a:spcPts val="0"/>
                        </a:spcBef>
                        <a:spcAft>
                          <a:spcPts val="0"/>
                        </a:spcAft>
                      </a:pPr>
                      <a:r>
                        <a:rPr lang="en-US" sz="1400" dirty="0">
                          <a:solidFill>
                            <a:srgbClr val="000000"/>
                          </a:solidFill>
                          <a:effectLst/>
                          <a:latin typeface="Arial" panose="020B0604020202020204" pitchFamily="34" charset="0"/>
                        </a:rPr>
                        <a:t>Youngstown</a:t>
                      </a: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spcBef>
                          <a:spcPts val="0"/>
                        </a:spcBef>
                        <a:spcAft>
                          <a:spcPts val="0"/>
                        </a:spcAft>
                      </a:pPr>
                      <a:r>
                        <a:rPr lang="en-US" sz="1400">
                          <a:solidFill>
                            <a:srgbClr val="000000"/>
                          </a:solidFill>
                          <a:effectLst/>
                          <a:latin typeface="Arial" panose="020B0604020202020204" pitchFamily="34" charset="0"/>
                        </a:rPr>
                        <a:t>basic lists (organized by degree, online)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spcBef>
                          <a:spcPts val="0"/>
                        </a:spcBef>
                        <a:spcAft>
                          <a:spcPts val="0"/>
                        </a:spcAft>
                      </a:pPr>
                      <a:r>
                        <a:rPr lang="en-US" sz="1400">
                          <a:solidFill>
                            <a:srgbClr val="000000"/>
                          </a:solidFill>
                          <a:effectLst/>
                          <a:latin typeface="Arial" panose="020B0604020202020204" pitchFamily="34" charset="0"/>
                        </a:rPr>
                        <a:t>none</a:t>
                      </a: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rPr>
                        <a:t>none</a:t>
                      </a: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817293428"/>
                  </a:ext>
                </a:extLst>
              </a:tr>
            </a:tbl>
          </a:graphicData>
        </a:graphic>
      </p:graphicFrame>
      <p:sp>
        <p:nvSpPr>
          <p:cNvPr id="4" name="Date Placeholder 3">
            <a:extLst>
              <a:ext uri="{FF2B5EF4-FFF2-40B4-BE49-F238E27FC236}">
                <a16:creationId xmlns:a16="http://schemas.microsoft.com/office/drawing/2014/main" id="{F37168E5-CA3B-474A-A432-6595E665538E}"/>
              </a:ext>
            </a:extLst>
          </p:cNvPr>
          <p:cNvSpPr>
            <a:spLocks noGrp="1"/>
          </p:cNvSpPr>
          <p:nvPr>
            <p:ph type="dt" sz="half" idx="10"/>
          </p:nvPr>
        </p:nvSpPr>
        <p:spPr/>
        <p:txBody>
          <a:bodyPr/>
          <a:lstStyle/>
          <a:p>
            <a:fld id="{5E881F42-D6C2-D448-908B-FA63F4D279C8}" type="datetime1">
              <a:rPr lang="en-US" smtClean="0"/>
              <a:t>6/9/21</a:t>
            </a:fld>
            <a:endParaRPr lang="en-US" dirty="0"/>
          </a:p>
        </p:txBody>
      </p:sp>
      <p:sp>
        <p:nvSpPr>
          <p:cNvPr id="5" name="Footer Placeholder 4">
            <a:extLst>
              <a:ext uri="{FF2B5EF4-FFF2-40B4-BE49-F238E27FC236}">
                <a16:creationId xmlns:a16="http://schemas.microsoft.com/office/drawing/2014/main" id="{530DF418-F2AC-B440-9BA0-7E0117C2AC18}"/>
              </a:ext>
            </a:extLst>
          </p:cNvPr>
          <p:cNvSpPr>
            <a:spLocks noGrp="1"/>
          </p:cNvSpPr>
          <p:nvPr>
            <p:ph type="ftr" sz="quarter" idx="11"/>
          </p:nvPr>
        </p:nvSpPr>
        <p:spPr/>
        <p:txBody>
          <a:bodyPr/>
          <a:lstStyle/>
          <a:p>
            <a:endParaRPr lang="en-US" dirty="0"/>
          </a:p>
        </p:txBody>
      </p:sp>
      <p:sp>
        <p:nvSpPr>
          <p:cNvPr id="7" name="Rectangle 1">
            <a:extLst>
              <a:ext uri="{FF2B5EF4-FFF2-40B4-BE49-F238E27FC236}">
                <a16:creationId xmlns:a16="http://schemas.microsoft.com/office/drawing/2014/main" id="{83D91812-E555-5343-8FCE-4183C4DE38B7}"/>
              </a:ext>
            </a:extLst>
          </p:cNvPr>
          <p:cNvSpPr>
            <a:spLocks noChangeArrowheads="1"/>
          </p:cNvSpPr>
          <p:nvPr/>
        </p:nvSpPr>
        <p:spPr bwMode="auto">
          <a:xfrm>
            <a:off x="0" y="28867"/>
            <a:ext cx="1246526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rgbClr val="000000"/>
                </a:solidFill>
                <a:effectLst/>
                <a:latin typeface="Arial" panose="020B0604020202020204" pitchFamily="34" charset="0"/>
              </a:rPr>
            </a:br>
            <a:r>
              <a:rPr kumimoji="0" lang="en-US" altLang="en-US" sz="1000" b="0" i="0" u="none" strike="noStrike" cap="none" normalizeH="0" baseline="0" dirty="0">
                <a:ln>
                  <a:noFill/>
                </a:ln>
                <a:solidFill>
                  <a:srgbClr val="000000"/>
                </a:solidFill>
                <a:effectLst/>
                <a:latin typeface="Arial" panose="020B0604020202020204" pitchFamily="34" charset="0"/>
              </a:rPr>
              <a:t>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43445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0242A-0BF0-454F-B66A-6994F3565A39}"/>
              </a:ext>
            </a:extLst>
          </p:cNvPr>
          <p:cNvSpPr>
            <a:spLocks noGrp="1"/>
          </p:cNvSpPr>
          <p:nvPr>
            <p:ph type="title"/>
          </p:nvPr>
        </p:nvSpPr>
        <p:spPr/>
        <p:txBody>
          <a:bodyPr/>
          <a:lstStyle/>
          <a:p>
            <a:r>
              <a:rPr lang="en-US" dirty="0"/>
              <a:t>Research &amp; Discovery</a:t>
            </a:r>
            <a:endParaRPr lang="en-US" dirty="0">
              <a:solidFill>
                <a:srgbClr val="FF0000"/>
              </a:solidFill>
            </a:endParaRPr>
          </a:p>
        </p:txBody>
      </p:sp>
      <p:pic>
        <p:nvPicPr>
          <p:cNvPr id="8" name="Content Placeholder 7" descr="A close up of a clock&#10;&#10;Description automatically generated">
            <a:extLst>
              <a:ext uri="{FF2B5EF4-FFF2-40B4-BE49-F238E27FC236}">
                <a16:creationId xmlns:a16="http://schemas.microsoft.com/office/drawing/2014/main" id="{FC51A8CA-0650-FD4A-85C5-292F399AACE9}"/>
              </a:ext>
            </a:extLst>
          </p:cNvPr>
          <p:cNvPicPr>
            <a:picLocks noGrp="1" noChangeAspect="1"/>
          </p:cNvPicPr>
          <p:nvPr>
            <p:ph sz="half" idx="1"/>
          </p:nvPr>
        </p:nvPicPr>
        <p:blipFill>
          <a:blip r:embed="rId3"/>
          <a:stretch>
            <a:fillRect/>
          </a:stretch>
        </p:blipFill>
        <p:spPr>
          <a:xfrm>
            <a:off x="1543050" y="2885509"/>
            <a:ext cx="3771900" cy="1244600"/>
          </a:xfrm>
        </p:spPr>
      </p:pic>
      <p:pic>
        <p:nvPicPr>
          <p:cNvPr id="10" name="Content Placeholder 9" descr="A picture containing drawing&#10;&#10;Description automatically generated">
            <a:extLst>
              <a:ext uri="{FF2B5EF4-FFF2-40B4-BE49-F238E27FC236}">
                <a16:creationId xmlns:a16="http://schemas.microsoft.com/office/drawing/2014/main" id="{CA08BD64-3E4B-554B-8036-12911FB278E4}"/>
              </a:ext>
            </a:extLst>
          </p:cNvPr>
          <p:cNvPicPr>
            <a:picLocks noGrp="1" noChangeAspect="1"/>
          </p:cNvPicPr>
          <p:nvPr>
            <p:ph sz="half" idx="2"/>
          </p:nvPr>
        </p:nvPicPr>
        <p:blipFill>
          <a:blip r:embed="rId4"/>
          <a:stretch>
            <a:fillRect/>
          </a:stretch>
        </p:blipFill>
        <p:spPr>
          <a:xfrm>
            <a:off x="6731000" y="2980759"/>
            <a:ext cx="4064000" cy="1054100"/>
          </a:xfrm>
        </p:spPr>
      </p:pic>
      <p:sp>
        <p:nvSpPr>
          <p:cNvPr id="5" name="Date Placeholder 4">
            <a:extLst>
              <a:ext uri="{FF2B5EF4-FFF2-40B4-BE49-F238E27FC236}">
                <a16:creationId xmlns:a16="http://schemas.microsoft.com/office/drawing/2014/main" id="{898B8646-64A5-5E48-85F1-08060C924110}"/>
              </a:ext>
            </a:extLst>
          </p:cNvPr>
          <p:cNvSpPr>
            <a:spLocks noGrp="1"/>
          </p:cNvSpPr>
          <p:nvPr>
            <p:ph type="dt" sz="half" idx="10"/>
          </p:nvPr>
        </p:nvSpPr>
        <p:spPr/>
        <p:txBody>
          <a:bodyPr/>
          <a:lstStyle/>
          <a:p>
            <a:fld id="{EEC61FA8-746E-F64F-A842-B7F40E0C10AF}" type="datetime1">
              <a:rPr lang="en-US" smtClean="0"/>
              <a:t>6/9/21</a:t>
            </a:fld>
            <a:endParaRPr lang="en-US" dirty="0"/>
          </a:p>
        </p:txBody>
      </p:sp>
      <p:sp>
        <p:nvSpPr>
          <p:cNvPr id="6" name="Footer Placeholder 5">
            <a:extLst>
              <a:ext uri="{FF2B5EF4-FFF2-40B4-BE49-F238E27FC236}">
                <a16:creationId xmlns:a16="http://schemas.microsoft.com/office/drawing/2014/main" id="{285B0BB6-27EA-AF41-9034-5BB339CF846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4784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0986" y="234561"/>
            <a:ext cx="10515600" cy="1325563"/>
          </a:xfrm>
        </p:spPr>
        <p:txBody>
          <a:bodyPr>
            <a:normAutofit/>
          </a:bodyPr>
          <a:lstStyle/>
          <a:p>
            <a:r>
              <a:rPr lang="en-US" dirty="0" err="1"/>
              <a:t>Leepfrog</a:t>
            </a:r>
            <a:r>
              <a:rPr lang="en-US" dirty="0"/>
              <a:t> in Practice – Iowa State University</a:t>
            </a:r>
            <a:br>
              <a:rPr lang="en-US" dirty="0"/>
            </a:br>
            <a:endParaRPr lang="en-US" dirty="0">
              <a:solidFill>
                <a:srgbClr val="FF0000"/>
              </a:solidFill>
            </a:endParaRPr>
          </a:p>
        </p:txBody>
      </p:sp>
      <p:sp>
        <p:nvSpPr>
          <p:cNvPr id="8" name="Content Placeholder 7"/>
          <p:cNvSpPr>
            <a:spLocks noGrp="1"/>
          </p:cNvSpPr>
          <p:nvPr>
            <p:ph sz="half" idx="2"/>
          </p:nvPr>
        </p:nvSpPr>
        <p:spPr>
          <a:xfrm>
            <a:off x="6172200" y="1825625"/>
            <a:ext cx="5181600" cy="1962604"/>
          </a:xfrm>
        </p:spPr>
        <p:txBody>
          <a:bodyPr/>
          <a:lstStyle/>
          <a:p>
            <a:endParaRPr lang="en-US" dirty="0"/>
          </a:p>
          <a:p>
            <a:endParaRPr lang="en-US" dirty="0"/>
          </a:p>
        </p:txBody>
      </p:sp>
      <p:sp>
        <p:nvSpPr>
          <p:cNvPr id="4" name="Date Placeholder 3"/>
          <p:cNvSpPr>
            <a:spLocks noGrp="1"/>
          </p:cNvSpPr>
          <p:nvPr>
            <p:ph type="dt" sz="half" idx="10"/>
          </p:nvPr>
        </p:nvSpPr>
        <p:spPr/>
        <p:txBody>
          <a:bodyPr/>
          <a:lstStyle/>
          <a:p>
            <a:fld id="{BF5D5215-A990-4446-9C80-78FFE6A9A88A}" type="datetime1">
              <a:rPr lang="en-US" smtClean="0"/>
              <a:t>6/9/21</a:t>
            </a:fld>
            <a:endParaRPr lang="en-US"/>
          </a:p>
        </p:txBody>
      </p:sp>
      <p:sp>
        <p:nvSpPr>
          <p:cNvPr id="5" name="Footer Placeholder 4"/>
          <p:cNvSpPr>
            <a:spLocks noGrp="1"/>
          </p:cNvSpPr>
          <p:nvPr>
            <p:ph type="ftr" sz="quarter" idx="11"/>
          </p:nvPr>
        </p:nvSpPr>
        <p:spPr/>
        <p:txBody>
          <a:bodyPr/>
          <a:lstStyle/>
          <a:p>
            <a:endParaRPr lang="en-US" dirty="0"/>
          </a:p>
        </p:txBody>
      </p:sp>
      <p:pic>
        <p:nvPicPr>
          <p:cNvPr id="3" name="Picture 2">
            <a:hlinkClick r:id="rId3"/>
            <a:extLst>
              <a:ext uri="{FF2B5EF4-FFF2-40B4-BE49-F238E27FC236}">
                <a16:creationId xmlns:a16="http://schemas.microsoft.com/office/drawing/2014/main" id="{C54C52E9-BBA9-48C0-8F1F-31E4C14A45A6}"/>
              </a:ext>
            </a:extLst>
          </p:cNvPr>
          <p:cNvPicPr>
            <a:picLocks noChangeAspect="1"/>
          </p:cNvPicPr>
          <p:nvPr/>
        </p:nvPicPr>
        <p:blipFill>
          <a:blip r:embed="rId4"/>
          <a:stretch>
            <a:fillRect/>
          </a:stretch>
        </p:blipFill>
        <p:spPr>
          <a:xfrm>
            <a:off x="761897" y="939104"/>
            <a:ext cx="10434689" cy="4979792"/>
          </a:xfrm>
          <a:prstGeom prst="rect">
            <a:avLst/>
          </a:prstGeom>
        </p:spPr>
      </p:pic>
    </p:spTree>
    <p:extLst>
      <p:ext uri="{BB962C8B-B14F-4D97-AF65-F5344CB8AC3E}">
        <p14:creationId xmlns:p14="http://schemas.microsoft.com/office/powerpoint/2010/main" val="2142051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6172200" y="1825625"/>
            <a:ext cx="5181600" cy="1962604"/>
          </a:xfrm>
        </p:spPr>
        <p:txBody>
          <a:bodyPr/>
          <a:lstStyle/>
          <a:p>
            <a:endParaRPr lang="en-US" dirty="0"/>
          </a:p>
          <a:p>
            <a:endParaRPr lang="en-US" dirty="0"/>
          </a:p>
        </p:txBody>
      </p:sp>
      <p:sp>
        <p:nvSpPr>
          <p:cNvPr id="4" name="Date Placeholder 3"/>
          <p:cNvSpPr>
            <a:spLocks noGrp="1"/>
          </p:cNvSpPr>
          <p:nvPr>
            <p:ph type="dt" sz="half" idx="10"/>
          </p:nvPr>
        </p:nvSpPr>
        <p:spPr/>
        <p:txBody>
          <a:bodyPr/>
          <a:lstStyle/>
          <a:p>
            <a:fld id="{BF5D5215-A990-4446-9C80-78FFE6A9A88A}" type="datetime1">
              <a:rPr lang="en-US" smtClean="0"/>
              <a:t>6/9/21</a:t>
            </a:fld>
            <a:endParaRPr lang="en-US"/>
          </a:p>
        </p:txBody>
      </p:sp>
      <p:sp>
        <p:nvSpPr>
          <p:cNvPr id="5" name="Footer Placeholder 4"/>
          <p:cNvSpPr>
            <a:spLocks noGrp="1"/>
          </p:cNvSpPr>
          <p:nvPr>
            <p:ph type="ftr" sz="quarter" idx="11"/>
          </p:nvPr>
        </p:nvSpPr>
        <p:spPr/>
        <p:txBody>
          <a:bodyPr/>
          <a:lstStyle/>
          <a:p>
            <a:endParaRPr lang="en-US"/>
          </a:p>
        </p:txBody>
      </p:sp>
      <p:sp>
        <p:nvSpPr>
          <p:cNvPr id="9" name="Title 8">
            <a:extLst>
              <a:ext uri="{FF2B5EF4-FFF2-40B4-BE49-F238E27FC236}">
                <a16:creationId xmlns:a16="http://schemas.microsoft.com/office/drawing/2014/main" id="{70DBEB40-D5AD-1446-AE92-385535BD0C41}"/>
              </a:ext>
            </a:extLst>
          </p:cNvPr>
          <p:cNvSpPr>
            <a:spLocks noGrp="1"/>
          </p:cNvSpPr>
          <p:nvPr>
            <p:ph type="title"/>
          </p:nvPr>
        </p:nvSpPr>
        <p:spPr>
          <a:xfrm>
            <a:off x="762000" y="248350"/>
            <a:ext cx="10515600" cy="1138370"/>
          </a:xfrm>
        </p:spPr>
        <p:txBody>
          <a:bodyPr>
            <a:normAutofit/>
          </a:bodyPr>
          <a:lstStyle/>
          <a:p>
            <a:r>
              <a:rPr lang="en-US" dirty="0" err="1"/>
              <a:t>Leepfrog</a:t>
            </a:r>
            <a:r>
              <a:rPr lang="en-US" dirty="0"/>
              <a:t> in Practice – University of Florida</a:t>
            </a:r>
            <a:br>
              <a:rPr lang="en-US" dirty="0"/>
            </a:br>
            <a:endParaRPr lang="en-US" dirty="0"/>
          </a:p>
        </p:txBody>
      </p:sp>
      <p:pic>
        <p:nvPicPr>
          <p:cNvPr id="3" name="Picture 2" descr="A screenshot of a computer&#10;&#10;Description automatically generated">
            <a:hlinkClick r:id="rId3"/>
            <a:extLst>
              <a:ext uri="{FF2B5EF4-FFF2-40B4-BE49-F238E27FC236}">
                <a16:creationId xmlns:a16="http://schemas.microsoft.com/office/drawing/2014/main" id="{DFECF212-301B-204D-89AB-949C4D628A09}"/>
              </a:ext>
            </a:extLst>
          </p:cNvPr>
          <p:cNvPicPr>
            <a:picLocks noChangeAspect="1"/>
          </p:cNvPicPr>
          <p:nvPr/>
        </p:nvPicPr>
        <p:blipFill>
          <a:blip r:embed="rId4"/>
          <a:stretch>
            <a:fillRect/>
          </a:stretch>
        </p:blipFill>
        <p:spPr>
          <a:xfrm>
            <a:off x="738250" y="864796"/>
            <a:ext cx="10322473" cy="5275931"/>
          </a:xfrm>
          <a:prstGeom prst="rect">
            <a:avLst/>
          </a:prstGeom>
        </p:spPr>
      </p:pic>
    </p:spTree>
    <p:extLst>
      <p:ext uri="{BB962C8B-B14F-4D97-AF65-F5344CB8AC3E}">
        <p14:creationId xmlns:p14="http://schemas.microsoft.com/office/powerpoint/2010/main" val="2168744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387390"/>
            <a:ext cx="10272066" cy="1166403"/>
          </a:xfrm>
        </p:spPr>
        <p:txBody>
          <a:bodyPr>
            <a:normAutofit fontScale="90000"/>
          </a:bodyPr>
          <a:lstStyle/>
          <a:p>
            <a:r>
              <a:rPr lang="en-US" dirty="0" err="1"/>
              <a:t>Leepfrog</a:t>
            </a:r>
            <a:r>
              <a:rPr lang="en-US" dirty="0"/>
              <a:t> in Practice – University of California  at Berkley</a:t>
            </a:r>
            <a:br>
              <a:rPr lang="en-US" dirty="0"/>
            </a:br>
            <a:endParaRPr lang="en-US" dirty="0"/>
          </a:p>
        </p:txBody>
      </p:sp>
      <p:sp>
        <p:nvSpPr>
          <p:cNvPr id="8" name="Content Placeholder 7"/>
          <p:cNvSpPr>
            <a:spLocks noGrp="1"/>
          </p:cNvSpPr>
          <p:nvPr>
            <p:ph sz="half" idx="2"/>
          </p:nvPr>
        </p:nvSpPr>
        <p:spPr>
          <a:xfrm>
            <a:off x="6172200" y="1825625"/>
            <a:ext cx="5181600" cy="1962604"/>
          </a:xfrm>
        </p:spPr>
        <p:txBody>
          <a:bodyPr/>
          <a:lstStyle/>
          <a:p>
            <a:endParaRPr lang="en-US" dirty="0"/>
          </a:p>
          <a:p>
            <a:endParaRPr lang="en-US" dirty="0"/>
          </a:p>
        </p:txBody>
      </p:sp>
      <p:sp>
        <p:nvSpPr>
          <p:cNvPr id="4" name="Date Placeholder 3"/>
          <p:cNvSpPr>
            <a:spLocks noGrp="1"/>
          </p:cNvSpPr>
          <p:nvPr>
            <p:ph type="dt" sz="half" idx="10"/>
          </p:nvPr>
        </p:nvSpPr>
        <p:spPr/>
        <p:txBody>
          <a:bodyPr/>
          <a:lstStyle/>
          <a:p>
            <a:fld id="{BF5D5215-A990-4446-9C80-78FFE6A9A88A}" type="datetime1">
              <a:rPr lang="en-US" smtClean="0"/>
              <a:t>6/9/21</a:t>
            </a:fld>
            <a:endParaRPr lang="en-US"/>
          </a:p>
        </p:txBody>
      </p:sp>
      <p:sp>
        <p:nvSpPr>
          <p:cNvPr id="5" name="Footer Placeholder 4"/>
          <p:cNvSpPr>
            <a:spLocks noGrp="1"/>
          </p:cNvSpPr>
          <p:nvPr>
            <p:ph type="ftr" sz="quarter" idx="11"/>
          </p:nvPr>
        </p:nvSpPr>
        <p:spPr/>
        <p:txBody>
          <a:bodyPr/>
          <a:lstStyle/>
          <a:p>
            <a:endParaRPr lang="en-US"/>
          </a:p>
        </p:txBody>
      </p:sp>
      <p:pic>
        <p:nvPicPr>
          <p:cNvPr id="11" name="Picture 10" descr="A screenshot of a social media post&#10;&#10;Description automatically generated">
            <a:hlinkClick r:id="rId3"/>
            <a:extLst>
              <a:ext uri="{FF2B5EF4-FFF2-40B4-BE49-F238E27FC236}">
                <a16:creationId xmlns:a16="http://schemas.microsoft.com/office/drawing/2014/main" id="{87F41268-450F-0B4D-9ACC-A9060634FE16}"/>
              </a:ext>
            </a:extLst>
          </p:cNvPr>
          <p:cNvPicPr>
            <a:picLocks noChangeAspect="1"/>
          </p:cNvPicPr>
          <p:nvPr/>
        </p:nvPicPr>
        <p:blipFill>
          <a:blip r:embed="rId4"/>
          <a:stretch>
            <a:fillRect/>
          </a:stretch>
        </p:blipFill>
        <p:spPr>
          <a:xfrm>
            <a:off x="2485572" y="1077276"/>
            <a:ext cx="7687128" cy="5060565"/>
          </a:xfrm>
          <a:prstGeom prst="rect">
            <a:avLst/>
          </a:prstGeom>
          <a:ln>
            <a:solidFill>
              <a:schemeClr val="accent1"/>
            </a:solidFill>
          </a:ln>
        </p:spPr>
      </p:pic>
    </p:spTree>
    <p:extLst>
      <p:ext uri="{BB962C8B-B14F-4D97-AF65-F5344CB8AC3E}">
        <p14:creationId xmlns:p14="http://schemas.microsoft.com/office/powerpoint/2010/main" val="739639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CF03A-313C-8948-8824-F99D8754D01E}"/>
              </a:ext>
            </a:extLst>
          </p:cNvPr>
          <p:cNvSpPr>
            <a:spLocks noGrp="1"/>
          </p:cNvSpPr>
          <p:nvPr>
            <p:ph type="title"/>
          </p:nvPr>
        </p:nvSpPr>
        <p:spPr/>
        <p:txBody>
          <a:bodyPr/>
          <a:lstStyle/>
          <a:p>
            <a:r>
              <a:rPr lang="en-US" dirty="0"/>
              <a:t>Analysis of </a:t>
            </a:r>
            <a:r>
              <a:rPr lang="en-US" dirty="0" err="1"/>
              <a:t>Leepfrog</a:t>
            </a:r>
            <a:endParaRPr lang="en-US" dirty="0"/>
          </a:p>
        </p:txBody>
      </p:sp>
      <p:sp>
        <p:nvSpPr>
          <p:cNvPr id="3" name="Content Placeholder 2">
            <a:extLst>
              <a:ext uri="{FF2B5EF4-FFF2-40B4-BE49-F238E27FC236}">
                <a16:creationId xmlns:a16="http://schemas.microsoft.com/office/drawing/2014/main" id="{571EBE54-1666-7B40-8B1C-11DA9C9CCAFC}"/>
              </a:ext>
            </a:extLst>
          </p:cNvPr>
          <p:cNvSpPr>
            <a:spLocks noGrp="1"/>
          </p:cNvSpPr>
          <p:nvPr>
            <p:ph sz="half" idx="1"/>
          </p:nvPr>
        </p:nvSpPr>
        <p:spPr>
          <a:xfrm>
            <a:off x="638431" y="1690688"/>
            <a:ext cx="8101807" cy="4351338"/>
          </a:xfrm>
        </p:spPr>
        <p:txBody>
          <a:bodyPr/>
          <a:lstStyle/>
          <a:p>
            <a:pPr lvl="1"/>
            <a:r>
              <a:rPr lang="en-US" sz="2400" b="1" dirty="0"/>
              <a:t>Benefits</a:t>
            </a:r>
          </a:p>
          <a:p>
            <a:pPr lvl="2"/>
            <a:r>
              <a:rPr lang="en-US" sz="2000" dirty="0"/>
              <a:t>Aesthetics and visuals </a:t>
            </a:r>
          </a:p>
          <a:p>
            <a:pPr lvl="2"/>
            <a:r>
              <a:rPr lang="en-US" sz="2000" dirty="0"/>
              <a:t>Page customization</a:t>
            </a:r>
          </a:p>
          <a:p>
            <a:pPr lvl="2"/>
            <a:r>
              <a:rPr lang="en-US" sz="2000" dirty="0"/>
              <a:t>Automatic update of programs (i.e., no manual entering)</a:t>
            </a:r>
          </a:p>
          <a:p>
            <a:pPr lvl="2"/>
            <a:r>
              <a:rPr lang="en-US" sz="2000" dirty="0"/>
              <a:t>Expanded, customizable search filters</a:t>
            </a:r>
          </a:p>
          <a:p>
            <a:pPr lvl="2"/>
            <a:r>
              <a:rPr lang="en-US" sz="2000" dirty="0"/>
              <a:t>Labor information (pulled from Bureau of Labor Statistics)</a:t>
            </a:r>
          </a:p>
          <a:p>
            <a:pPr lvl="2"/>
            <a:r>
              <a:rPr lang="en-US" sz="2000" dirty="0"/>
              <a:t>Top-notch customer service via relationship with vendor</a:t>
            </a:r>
          </a:p>
          <a:p>
            <a:pPr lvl="2"/>
            <a:r>
              <a:rPr lang="en-US" sz="2000" dirty="0"/>
              <a:t>Low-cost, one-time purchase</a:t>
            </a:r>
            <a:br>
              <a:rPr lang="en-US" sz="2000" dirty="0"/>
            </a:br>
            <a:endParaRPr lang="en-US" sz="2000" dirty="0"/>
          </a:p>
          <a:p>
            <a:pPr lvl="1"/>
            <a:r>
              <a:rPr lang="en-US" sz="2400" b="1" dirty="0"/>
              <a:t>Challenges</a:t>
            </a:r>
          </a:p>
          <a:p>
            <a:pPr lvl="2"/>
            <a:r>
              <a:rPr lang="en-US" sz="2000" dirty="0"/>
              <a:t>Will be pilot project for BLS data pull</a:t>
            </a:r>
          </a:p>
        </p:txBody>
      </p:sp>
      <p:sp>
        <p:nvSpPr>
          <p:cNvPr id="5" name="Date Placeholder 4">
            <a:extLst>
              <a:ext uri="{FF2B5EF4-FFF2-40B4-BE49-F238E27FC236}">
                <a16:creationId xmlns:a16="http://schemas.microsoft.com/office/drawing/2014/main" id="{A68CA67E-DCA5-1644-8186-16761D1F5171}"/>
              </a:ext>
            </a:extLst>
          </p:cNvPr>
          <p:cNvSpPr>
            <a:spLocks noGrp="1"/>
          </p:cNvSpPr>
          <p:nvPr>
            <p:ph type="dt" sz="half" idx="10"/>
          </p:nvPr>
        </p:nvSpPr>
        <p:spPr/>
        <p:txBody>
          <a:bodyPr/>
          <a:lstStyle/>
          <a:p>
            <a:fld id="{EEC61FA8-746E-F64F-A842-B7F40E0C10AF}" type="datetime1">
              <a:rPr lang="en-US" smtClean="0"/>
              <a:t>6/9/21</a:t>
            </a:fld>
            <a:endParaRPr lang="en-US"/>
          </a:p>
        </p:txBody>
      </p:sp>
      <p:sp>
        <p:nvSpPr>
          <p:cNvPr id="6" name="Footer Placeholder 5">
            <a:extLst>
              <a:ext uri="{FF2B5EF4-FFF2-40B4-BE49-F238E27FC236}">
                <a16:creationId xmlns:a16="http://schemas.microsoft.com/office/drawing/2014/main" id="{B340B74B-2465-DE45-A31A-42D43100085A}"/>
              </a:ext>
            </a:extLst>
          </p:cNvPr>
          <p:cNvSpPr>
            <a:spLocks noGrp="1"/>
          </p:cNvSpPr>
          <p:nvPr>
            <p:ph type="ftr" sz="quarter" idx="11"/>
          </p:nvPr>
        </p:nvSpPr>
        <p:spPr/>
        <p:txBody>
          <a:bodyPr/>
          <a:lstStyle/>
          <a:p>
            <a:endParaRPr lang="en-US"/>
          </a:p>
        </p:txBody>
      </p:sp>
      <p:pic>
        <p:nvPicPr>
          <p:cNvPr id="9" name="Picture 8" descr="A close up of a clock&#10;&#10;Description automatically generated">
            <a:extLst>
              <a:ext uri="{FF2B5EF4-FFF2-40B4-BE49-F238E27FC236}">
                <a16:creationId xmlns:a16="http://schemas.microsoft.com/office/drawing/2014/main" id="{00DDDD5B-68D9-6441-8D8E-3B947DD4E23E}"/>
              </a:ext>
            </a:extLst>
          </p:cNvPr>
          <p:cNvPicPr>
            <a:picLocks noChangeAspect="1"/>
          </p:cNvPicPr>
          <p:nvPr/>
        </p:nvPicPr>
        <p:blipFill>
          <a:blip r:embed="rId2"/>
          <a:stretch>
            <a:fillRect/>
          </a:stretch>
        </p:blipFill>
        <p:spPr>
          <a:xfrm>
            <a:off x="6662965" y="865889"/>
            <a:ext cx="3771900" cy="1244600"/>
          </a:xfrm>
          <a:prstGeom prst="rect">
            <a:avLst/>
          </a:prstGeom>
        </p:spPr>
      </p:pic>
    </p:spTree>
    <p:extLst>
      <p:ext uri="{BB962C8B-B14F-4D97-AF65-F5344CB8AC3E}">
        <p14:creationId xmlns:p14="http://schemas.microsoft.com/office/powerpoint/2010/main" val="3381020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screenshot of a social media post&#10;&#10;Description automatically generated">
            <a:hlinkClick r:id="rId3"/>
            <a:extLst>
              <a:ext uri="{FF2B5EF4-FFF2-40B4-BE49-F238E27FC236}">
                <a16:creationId xmlns:a16="http://schemas.microsoft.com/office/drawing/2014/main" id="{AD53C0F8-1306-EB43-89BB-22666DDA9051}"/>
              </a:ext>
            </a:extLst>
          </p:cNvPr>
          <p:cNvPicPr>
            <a:picLocks noChangeAspect="1"/>
          </p:cNvPicPr>
          <p:nvPr/>
        </p:nvPicPr>
        <p:blipFill>
          <a:blip r:embed="rId4"/>
          <a:stretch>
            <a:fillRect/>
          </a:stretch>
        </p:blipFill>
        <p:spPr>
          <a:xfrm>
            <a:off x="449677" y="961192"/>
            <a:ext cx="9682518" cy="5283333"/>
          </a:xfrm>
          <a:prstGeom prst="rect">
            <a:avLst/>
          </a:prstGeom>
        </p:spPr>
      </p:pic>
      <p:sp>
        <p:nvSpPr>
          <p:cNvPr id="6" name="Title 5"/>
          <p:cNvSpPr>
            <a:spLocks noGrp="1"/>
          </p:cNvSpPr>
          <p:nvPr>
            <p:ph type="title"/>
          </p:nvPr>
        </p:nvSpPr>
        <p:spPr>
          <a:xfrm>
            <a:off x="680986" y="53722"/>
            <a:ext cx="10515600" cy="686508"/>
          </a:xfrm>
        </p:spPr>
        <p:txBody>
          <a:bodyPr>
            <a:normAutofit fontScale="90000"/>
          </a:bodyPr>
          <a:lstStyle/>
          <a:p>
            <a:br>
              <a:rPr lang="en-US" dirty="0"/>
            </a:br>
            <a:r>
              <a:rPr lang="en-US" dirty="0"/>
              <a:t>Burning Glass in Practice –  Central Michigan University</a:t>
            </a:r>
          </a:p>
        </p:txBody>
      </p:sp>
      <p:sp>
        <p:nvSpPr>
          <p:cNvPr id="8" name="Content Placeholder 7"/>
          <p:cNvSpPr>
            <a:spLocks noGrp="1"/>
          </p:cNvSpPr>
          <p:nvPr>
            <p:ph sz="half" idx="2"/>
          </p:nvPr>
        </p:nvSpPr>
        <p:spPr>
          <a:xfrm>
            <a:off x="6172200" y="1825625"/>
            <a:ext cx="5181600" cy="1962604"/>
          </a:xfrm>
        </p:spPr>
        <p:txBody>
          <a:bodyPr/>
          <a:lstStyle/>
          <a:p>
            <a:endParaRPr lang="en-US" dirty="0"/>
          </a:p>
          <a:p>
            <a:endParaRPr lang="en-US" dirty="0"/>
          </a:p>
        </p:txBody>
      </p:sp>
      <p:sp>
        <p:nvSpPr>
          <p:cNvPr id="4" name="Date Placeholder 3"/>
          <p:cNvSpPr>
            <a:spLocks noGrp="1"/>
          </p:cNvSpPr>
          <p:nvPr>
            <p:ph type="dt" sz="half" idx="10"/>
          </p:nvPr>
        </p:nvSpPr>
        <p:spPr/>
        <p:txBody>
          <a:bodyPr/>
          <a:lstStyle/>
          <a:p>
            <a:fld id="{BF5D5215-A990-4446-9C80-78FFE6A9A88A}" type="datetime1">
              <a:rPr lang="en-US" smtClean="0"/>
              <a:t>6/9/21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61866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Analysis of Burning Glass</a:t>
            </a:r>
          </a:p>
        </p:txBody>
      </p:sp>
      <p:sp>
        <p:nvSpPr>
          <p:cNvPr id="5" name="Date Placeholder 4"/>
          <p:cNvSpPr>
            <a:spLocks noGrp="1"/>
          </p:cNvSpPr>
          <p:nvPr>
            <p:ph type="dt" sz="half" idx="10"/>
          </p:nvPr>
        </p:nvSpPr>
        <p:spPr/>
        <p:txBody>
          <a:bodyPr/>
          <a:lstStyle/>
          <a:p>
            <a:fld id="{3A75C1AA-3FCD-CB4E-96D5-13C42D743626}" type="datetime1">
              <a:rPr lang="en-US" smtClean="0"/>
              <a:t>6/9/21</a:t>
            </a:fld>
            <a:endParaRPr lang="en-US"/>
          </a:p>
        </p:txBody>
      </p:sp>
      <p:sp>
        <p:nvSpPr>
          <p:cNvPr id="6" name="Footer Placeholder 5"/>
          <p:cNvSpPr>
            <a:spLocks noGrp="1"/>
          </p:cNvSpPr>
          <p:nvPr>
            <p:ph type="ftr" sz="quarter" idx="11"/>
          </p:nvPr>
        </p:nvSpPr>
        <p:spPr/>
        <p:txBody>
          <a:bodyPr/>
          <a:lstStyle/>
          <a:p>
            <a:endParaRPr lang="en-US"/>
          </a:p>
        </p:txBody>
      </p:sp>
      <p:sp>
        <p:nvSpPr>
          <p:cNvPr id="8" name="Content Placeholder 6">
            <a:extLst>
              <a:ext uri="{FF2B5EF4-FFF2-40B4-BE49-F238E27FC236}">
                <a16:creationId xmlns:a16="http://schemas.microsoft.com/office/drawing/2014/main" id="{06E62CC5-FC42-D34D-AB1A-C61A7A365AEF}"/>
              </a:ext>
            </a:extLst>
          </p:cNvPr>
          <p:cNvSpPr txBox="1">
            <a:spLocks/>
          </p:cNvSpPr>
          <p:nvPr/>
        </p:nvSpPr>
        <p:spPr>
          <a:xfrm>
            <a:off x="838200" y="1328862"/>
            <a:ext cx="9022780" cy="4644425"/>
          </a:xfrm>
          <a:prstGeom prst="rect">
            <a:avLst/>
          </a:prstGeom>
        </p:spPr>
        <p:txBody>
          <a:bodyPr/>
          <a:lstStyle>
            <a:lvl1pPr marL="228600" indent="-228600" algn="l" defTabSz="914400" rtl="0" eaLnBrk="1" latinLnBrk="0" hangingPunct="1">
              <a:lnSpc>
                <a:spcPct val="90000"/>
              </a:lnSpc>
              <a:spcBef>
                <a:spcPts val="1000"/>
              </a:spcBef>
              <a:buFont typeface="Arial"/>
              <a:buChar char="•"/>
              <a:defRPr sz="2400" b="1" kern="1200">
                <a:solidFill>
                  <a:srgbClr val="07305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Benefits</a:t>
            </a:r>
            <a:endParaRPr lang="en-US" sz="2800" dirty="0"/>
          </a:p>
          <a:p>
            <a:pPr lvl="1"/>
            <a:r>
              <a:rPr lang="en-US" dirty="0"/>
              <a:t>Impressive career information aligned with programs</a:t>
            </a:r>
          </a:p>
          <a:p>
            <a:pPr lvl="1"/>
            <a:r>
              <a:rPr lang="en-US" dirty="0"/>
              <a:t>Could be useful to Career Services or those determining curricular decisions</a:t>
            </a:r>
          </a:p>
          <a:p>
            <a:pPr lvl="1"/>
            <a:r>
              <a:rPr lang="en-US" dirty="0"/>
              <a:t>Data analytics on user searches</a:t>
            </a:r>
          </a:p>
          <a:p>
            <a:r>
              <a:rPr lang="en-US" dirty="0"/>
              <a:t>Challenges</a:t>
            </a:r>
            <a:endParaRPr lang="en-US" sz="2800" dirty="0"/>
          </a:p>
          <a:p>
            <a:pPr lvl="1"/>
            <a:r>
              <a:rPr lang="en-US" dirty="0"/>
              <a:t>Off-the-shelf product – little customization</a:t>
            </a:r>
            <a:endParaRPr lang="en-US" sz="2200" dirty="0"/>
          </a:p>
          <a:p>
            <a:pPr lvl="1"/>
            <a:r>
              <a:rPr lang="en-US" dirty="0"/>
              <a:t>Does not support multiple campuses</a:t>
            </a:r>
            <a:endParaRPr lang="en-US" sz="2200" dirty="0"/>
          </a:p>
          <a:p>
            <a:pPr lvl="1"/>
            <a:r>
              <a:rPr lang="en-US" dirty="0"/>
              <a:t>Aesthetically unappealing</a:t>
            </a:r>
            <a:endParaRPr lang="en-US" sz="2200" dirty="0"/>
          </a:p>
          <a:p>
            <a:pPr lvl="1"/>
            <a:r>
              <a:rPr lang="en-US" dirty="0"/>
              <a:t>Manual update of program information</a:t>
            </a:r>
            <a:endParaRPr lang="en-US" sz="2200" dirty="0"/>
          </a:p>
          <a:p>
            <a:pPr lvl="1"/>
            <a:r>
              <a:rPr lang="en-US" dirty="0"/>
              <a:t>Complicated user interface</a:t>
            </a:r>
            <a:endParaRPr lang="en-US" sz="2200" dirty="0"/>
          </a:p>
          <a:p>
            <a:pPr lvl="1"/>
            <a:r>
              <a:rPr lang="en-US" dirty="0"/>
              <a:t>Cost – annual lease</a:t>
            </a:r>
          </a:p>
          <a:p>
            <a:pPr marL="914400" lvl="2" indent="0">
              <a:buNone/>
            </a:pPr>
            <a:r>
              <a:rPr lang="en-US" sz="1400" i="1" dirty="0"/>
              <a:t>Note: </a:t>
            </a:r>
            <a:r>
              <a:rPr lang="en-US" sz="1400" b="0" i="1" dirty="0"/>
              <a:t>Uses job postings vs. Bureau of Labor statistics</a:t>
            </a:r>
          </a:p>
          <a:p>
            <a:endParaRPr lang="en-US" sz="2600" dirty="0"/>
          </a:p>
          <a:p>
            <a:pPr marL="457200" lvl="1" indent="0">
              <a:buFont typeface="Arial"/>
              <a:buNone/>
            </a:pPr>
            <a:endParaRPr lang="en-US" dirty="0"/>
          </a:p>
        </p:txBody>
      </p:sp>
      <p:pic>
        <p:nvPicPr>
          <p:cNvPr id="10" name="Picture 9" descr="A picture containing drawing&#10;&#10;Description automatically generated">
            <a:extLst>
              <a:ext uri="{FF2B5EF4-FFF2-40B4-BE49-F238E27FC236}">
                <a16:creationId xmlns:a16="http://schemas.microsoft.com/office/drawing/2014/main" id="{223D05A7-61E6-C347-AEC6-E4CBCCA79062}"/>
              </a:ext>
            </a:extLst>
          </p:cNvPr>
          <p:cNvPicPr>
            <a:picLocks noChangeAspect="1"/>
          </p:cNvPicPr>
          <p:nvPr/>
        </p:nvPicPr>
        <p:blipFill>
          <a:blip r:embed="rId2"/>
          <a:stretch>
            <a:fillRect/>
          </a:stretch>
        </p:blipFill>
        <p:spPr>
          <a:xfrm>
            <a:off x="6923314" y="536019"/>
            <a:ext cx="4064000" cy="1054100"/>
          </a:xfrm>
          <a:prstGeom prst="rect">
            <a:avLst/>
          </a:prstGeom>
        </p:spPr>
      </p:pic>
    </p:spTree>
    <p:extLst>
      <p:ext uri="{BB962C8B-B14F-4D97-AF65-F5344CB8AC3E}">
        <p14:creationId xmlns:p14="http://schemas.microsoft.com/office/powerpoint/2010/main" val="1593687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CF03A-313C-8948-8824-F99D8754D01E}"/>
              </a:ext>
            </a:extLst>
          </p:cNvPr>
          <p:cNvSpPr>
            <a:spLocks noGrp="1"/>
          </p:cNvSpPr>
          <p:nvPr>
            <p:ph type="title"/>
          </p:nvPr>
        </p:nvSpPr>
        <p:spPr/>
        <p:txBody>
          <a:bodyPr/>
          <a:lstStyle/>
          <a:p>
            <a:r>
              <a:rPr lang="en-US" dirty="0"/>
              <a:t>Recommendation: </a:t>
            </a:r>
            <a:r>
              <a:rPr lang="en-US" dirty="0" err="1"/>
              <a:t>Leepfrog</a:t>
            </a:r>
            <a:endParaRPr lang="en-US" dirty="0"/>
          </a:p>
        </p:txBody>
      </p:sp>
      <p:sp>
        <p:nvSpPr>
          <p:cNvPr id="5" name="Date Placeholder 4">
            <a:extLst>
              <a:ext uri="{FF2B5EF4-FFF2-40B4-BE49-F238E27FC236}">
                <a16:creationId xmlns:a16="http://schemas.microsoft.com/office/drawing/2014/main" id="{A68CA67E-DCA5-1644-8186-16761D1F5171}"/>
              </a:ext>
            </a:extLst>
          </p:cNvPr>
          <p:cNvSpPr>
            <a:spLocks noGrp="1"/>
          </p:cNvSpPr>
          <p:nvPr>
            <p:ph type="dt" sz="half" idx="10"/>
          </p:nvPr>
        </p:nvSpPr>
        <p:spPr/>
        <p:txBody>
          <a:bodyPr/>
          <a:lstStyle/>
          <a:p>
            <a:fld id="{EEC61FA8-746E-F64F-A842-B7F40E0C10AF}" type="datetime1">
              <a:rPr lang="en-US" smtClean="0"/>
              <a:t>6/9/21</a:t>
            </a:fld>
            <a:endParaRPr lang="en-US"/>
          </a:p>
        </p:txBody>
      </p:sp>
      <p:sp>
        <p:nvSpPr>
          <p:cNvPr id="6" name="Footer Placeholder 5">
            <a:extLst>
              <a:ext uri="{FF2B5EF4-FFF2-40B4-BE49-F238E27FC236}">
                <a16:creationId xmlns:a16="http://schemas.microsoft.com/office/drawing/2014/main" id="{B340B74B-2465-DE45-A31A-42D43100085A}"/>
              </a:ext>
            </a:extLst>
          </p:cNvPr>
          <p:cNvSpPr>
            <a:spLocks noGrp="1"/>
          </p:cNvSpPr>
          <p:nvPr>
            <p:ph type="ftr" sz="quarter" idx="11"/>
          </p:nvPr>
        </p:nvSpPr>
        <p:spPr/>
        <p:txBody>
          <a:bodyPr/>
          <a:lstStyle/>
          <a:p>
            <a:endParaRPr lang="en-US"/>
          </a:p>
        </p:txBody>
      </p:sp>
      <p:pic>
        <p:nvPicPr>
          <p:cNvPr id="7" name="Content Placeholder 6">
            <a:extLst>
              <a:ext uri="{FF2B5EF4-FFF2-40B4-BE49-F238E27FC236}">
                <a16:creationId xmlns:a16="http://schemas.microsoft.com/office/drawing/2014/main" id="{32B694C4-4383-9E46-A8C7-7A85E1A07889}"/>
              </a:ext>
            </a:extLst>
          </p:cNvPr>
          <p:cNvPicPr>
            <a:picLocks noGrp="1" noChangeAspect="1"/>
          </p:cNvPicPr>
          <p:nvPr>
            <p:ph sz="half" idx="1"/>
          </p:nvPr>
        </p:nvPicPr>
        <p:blipFill>
          <a:blip r:embed="rId3"/>
          <a:srcRect/>
          <a:stretch/>
        </p:blipFill>
        <p:spPr>
          <a:xfrm>
            <a:off x="3510032" y="1283674"/>
            <a:ext cx="8257869" cy="4565529"/>
          </a:xfrm>
        </p:spPr>
      </p:pic>
      <p:sp>
        <p:nvSpPr>
          <p:cNvPr id="9" name="Content Placeholder 6">
            <a:extLst>
              <a:ext uri="{FF2B5EF4-FFF2-40B4-BE49-F238E27FC236}">
                <a16:creationId xmlns:a16="http://schemas.microsoft.com/office/drawing/2014/main" id="{2891C3AC-54ED-FF4C-B6BD-D94898F20555}"/>
              </a:ext>
            </a:extLst>
          </p:cNvPr>
          <p:cNvSpPr txBox="1">
            <a:spLocks/>
          </p:cNvSpPr>
          <p:nvPr/>
        </p:nvSpPr>
        <p:spPr>
          <a:xfrm>
            <a:off x="334976" y="1825625"/>
            <a:ext cx="3175056" cy="435133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a:buChar char="•"/>
              <a:defRPr sz="2400" b="1" kern="1200">
                <a:solidFill>
                  <a:srgbClr val="07305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solidFill>
                  <a:schemeClr val="tx1"/>
                </a:solidFill>
              </a:rPr>
              <a:t>Benefits</a:t>
            </a:r>
          </a:p>
          <a:p>
            <a:r>
              <a:rPr lang="en-US" b="0" dirty="0"/>
              <a:t>Face lift with imagery</a:t>
            </a:r>
          </a:p>
          <a:p>
            <a:r>
              <a:rPr lang="en-US" b="0" dirty="0"/>
              <a:t>Retention of preferred search functionality by  keyword, interest area, full alpha list</a:t>
            </a:r>
          </a:p>
          <a:p>
            <a:r>
              <a:rPr lang="en-US" b="0" dirty="0"/>
              <a:t>Addition of more robust filters (online, college, campus)</a:t>
            </a:r>
          </a:p>
          <a:p>
            <a:r>
              <a:rPr lang="en-US" b="0" dirty="0"/>
              <a:t>Easier enhancements and refreshes</a:t>
            </a:r>
          </a:p>
          <a:p>
            <a:pPr marL="457200" lvl="1" indent="0">
              <a:buFont typeface="Arial"/>
              <a:buNone/>
            </a:pPr>
            <a:endParaRPr lang="en-US" dirty="0"/>
          </a:p>
        </p:txBody>
      </p:sp>
    </p:spTree>
    <p:extLst>
      <p:ext uri="{BB962C8B-B14F-4D97-AF65-F5344CB8AC3E}">
        <p14:creationId xmlns:p14="http://schemas.microsoft.com/office/powerpoint/2010/main" val="3831485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CF03A-313C-8948-8824-F99D8754D01E}"/>
              </a:ext>
            </a:extLst>
          </p:cNvPr>
          <p:cNvSpPr>
            <a:spLocks noGrp="1"/>
          </p:cNvSpPr>
          <p:nvPr>
            <p:ph type="title"/>
          </p:nvPr>
        </p:nvSpPr>
        <p:spPr/>
        <p:txBody>
          <a:bodyPr/>
          <a:lstStyle/>
          <a:p>
            <a:r>
              <a:rPr lang="en-US" dirty="0"/>
              <a:t>Recommendation: </a:t>
            </a:r>
            <a:r>
              <a:rPr lang="en-US" dirty="0" err="1"/>
              <a:t>LeepFrog</a:t>
            </a:r>
            <a:endParaRPr lang="en-US" dirty="0"/>
          </a:p>
        </p:txBody>
      </p:sp>
      <p:sp>
        <p:nvSpPr>
          <p:cNvPr id="5" name="Date Placeholder 4">
            <a:extLst>
              <a:ext uri="{FF2B5EF4-FFF2-40B4-BE49-F238E27FC236}">
                <a16:creationId xmlns:a16="http://schemas.microsoft.com/office/drawing/2014/main" id="{A68CA67E-DCA5-1644-8186-16761D1F5171}"/>
              </a:ext>
            </a:extLst>
          </p:cNvPr>
          <p:cNvSpPr>
            <a:spLocks noGrp="1"/>
          </p:cNvSpPr>
          <p:nvPr>
            <p:ph type="dt" sz="half" idx="10"/>
          </p:nvPr>
        </p:nvSpPr>
        <p:spPr/>
        <p:txBody>
          <a:bodyPr/>
          <a:lstStyle/>
          <a:p>
            <a:fld id="{EEC61FA8-746E-F64F-A842-B7F40E0C10AF}" type="datetime1">
              <a:rPr lang="en-US" smtClean="0"/>
              <a:t>6/9/21</a:t>
            </a:fld>
            <a:endParaRPr lang="en-US"/>
          </a:p>
        </p:txBody>
      </p:sp>
      <p:sp>
        <p:nvSpPr>
          <p:cNvPr id="6" name="Footer Placeholder 5">
            <a:extLst>
              <a:ext uri="{FF2B5EF4-FFF2-40B4-BE49-F238E27FC236}">
                <a16:creationId xmlns:a16="http://schemas.microsoft.com/office/drawing/2014/main" id="{B340B74B-2465-DE45-A31A-42D43100085A}"/>
              </a:ext>
            </a:extLst>
          </p:cNvPr>
          <p:cNvSpPr>
            <a:spLocks noGrp="1"/>
          </p:cNvSpPr>
          <p:nvPr>
            <p:ph type="ftr" sz="quarter" idx="11"/>
          </p:nvPr>
        </p:nvSpPr>
        <p:spPr/>
        <p:txBody>
          <a:bodyPr/>
          <a:lstStyle/>
          <a:p>
            <a:endParaRPr lang="en-US"/>
          </a:p>
        </p:txBody>
      </p:sp>
      <p:pic>
        <p:nvPicPr>
          <p:cNvPr id="18" name="Content Placeholder 17">
            <a:extLst>
              <a:ext uri="{FF2B5EF4-FFF2-40B4-BE49-F238E27FC236}">
                <a16:creationId xmlns:a16="http://schemas.microsoft.com/office/drawing/2014/main" id="{E219009C-F321-7040-BDE1-944B1BA6ACC2}"/>
              </a:ext>
            </a:extLst>
          </p:cNvPr>
          <p:cNvPicPr>
            <a:picLocks noGrp="1" noChangeAspect="1"/>
          </p:cNvPicPr>
          <p:nvPr>
            <p:ph sz="half" idx="1"/>
          </p:nvPr>
        </p:nvPicPr>
        <p:blipFill>
          <a:blip r:embed="rId3"/>
          <a:srcRect/>
          <a:stretch/>
        </p:blipFill>
        <p:spPr>
          <a:xfrm>
            <a:off x="3338286" y="1469906"/>
            <a:ext cx="8234206" cy="4552446"/>
          </a:xfrm>
        </p:spPr>
      </p:pic>
      <p:sp>
        <p:nvSpPr>
          <p:cNvPr id="20" name="Content Placeholder 6">
            <a:extLst>
              <a:ext uri="{FF2B5EF4-FFF2-40B4-BE49-F238E27FC236}">
                <a16:creationId xmlns:a16="http://schemas.microsoft.com/office/drawing/2014/main" id="{E5BB3D91-4D6B-9246-8CDE-BD62EB305033}"/>
              </a:ext>
            </a:extLst>
          </p:cNvPr>
          <p:cNvSpPr txBox="1">
            <a:spLocks/>
          </p:cNvSpPr>
          <p:nvPr/>
        </p:nvSpPr>
        <p:spPr>
          <a:xfrm>
            <a:off x="334976" y="1825625"/>
            <a:ext cx="310281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400" b="1" kern="1200">
                <a:solidFill>
                  <a:srgbClr val="07305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solidFill>
                  <a:schemeClr val="tx1"/>
                </a:solidFill>
              </a:rPr>
              <a:t>Benefits</a:t>
            </a:r>
          </a:p>
          <a:p>
            <a:r>
              <a:rPr lang="en-US" sz="2200" b="0" dirty="0"/>
              <a:t>Addition of job outlook information, which we currently are lacking</a:t>
            </a:r>
          </a:p>
          <a:p>
            <a:r>
              <a:rPr lang="en-US" sz="2200" b="0" dirty="0"/>
              <a:t>Connectivity to Bureau of Labor Statistics</a:t>
            </a:r>
          </a:p>
          <a:p>
            <a:r>
              <a:rPr lang="en-US" sz="2200" b="0" dirty="0"/>
              <a:t>Flexibility to add more language directed toward prospective students</a:t>
            </a:r>
          </a:p>
          <a:p>
            <a:pPr marL="457200" lvl="1" indent="0">
              <a:buFont typeface="Arial"/>
              <a:buNone/>
            </a:pPr>
            <a:endParaRPr lang="en-US" dirty="0"/>
          </a:p>
        </p:txBody>
      </p:sp>
    </p:spTree>
    <p:extLst>
      <p:ext uri="{BB962C8B-B14F-4D97-AF65-F5344CB8AC3E}">
        <p14:creationId xmlns:p14="http://schemas.microsoft.com/office/powerpoint/2010/main" val="3503540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CF03A-313C-8948-8824-F99D8754D01E}"/>
              </a:ext>
            </a:extLst>
          </p:cNvPr>
          <p:cNvSpPr>
            <a:spLocks noGrp="1"/>
          </p:cNvSpPr>
          <p:nvPr>
            <p:ph type="title"/>
          </p:nvPr>
        </p:nvSpPr>
        <p:spPr/>
        <p:txBody>
          <a:bodyPr/>
          <a:lstStyle/>
          <a:p>
            <a:r>
              <a:rPr lang="en-US" dirty="0" err="1"/>
              <a:t>LeepFrog</a:t>
            </a:r>
            <a:r>
              <a:rPr lang="en-US" dirty="0"/>
              <a:t> Investment Cost &amp; Implementation</a:t>
            </a:r>
          </a:p>
        </p:txBody>
      </p:sp>
      <p:sp>
        <p:nvSpPr>
          <p:cNvPr id="3" name="Content Placeholder 2">
            <a:extLst>
              <a:ext uri="{FF2B5EF4-FFF2-40B4-BE49-F238E27FC236}">
                <a16:creationId xmlns:a16="http://schemas.microsoft.com/office/drawing/2014/main" id="{571EBE54-1666-7B40-8B1C-11DA9C9CCAFC}"/>
              </a:ext>
            </a:extLst>
          </p:cNvPr>
          <p:cNvSpPr>
            <a:spLocks noGrp="1"/>
          </p:cNvSpPr>
          <p:nvPr>
            <p:ph sz="half" idx="1"/>
          </p:nvPr>
        </p:nvSpPr>
        <p:spPr>
          <a:xfrm>
            <a:off x="838200" y="1509486"/>
            <a:ext cx="8721436" cy="4667477"/>
          </a:xfrm>
        </p:spPr>
        <p:txBody>
          <a:bodyPr>
            <a:normAutofit/>
          </a:bodyPr>
          <a:lstStyle/>
          <a:p>
            <a:pPr marL="0" indent="0">
              <a:buNone/>
            </a:pPr>
            <a:r>
              <a:rPr lang="en-US" dirty="0"/>
              <a:t>Cost</a:t>
            </a:r>
          </a:p>
          <a:p>
            <a:pPr lvl="1"/>
            <a:r>
              <a:rPr lang="en-US" dirty="0"/>
              <a:t>$15,000</a:t>
            </a:r>
          </a:p>
          <a:p>
            <a:pPr lvl="1"/>
            <a:r>
              <a:rPr lang="en-US" dirty="0"/>
              <a:t>One-time cost</a:t>
            </a:r>
          </a:p>
          <a:p>
            <a:pPr lvl="1"/>
            <a:r>
              <a:rPr lang="en-US" dirty="0"/>
              <a:t>No annual fee</a:t>
            </a:r>
            <a:br>
              <a:rPr lang="en-US" dirty="0"/>
            </a:br>
            <a:endParaRPr lang="en-US" dirty="0"/>
          </a:p>
          <a:p>
            <a:pPr marL="0" indent="0">
              <a:buNone/>
            </a:pPr>
            <a:r>
              <a:rPr lang="en-US" dirty="0"/>
              <a:t>Implementation, estimated</a:t>
            </a:r>
          </a:p>
          <a:p>
            <a:pPr lvl="1"/>
            <a:r>
              <a:rPr lang="en-US" dirty="0"/>
              <a:t>Four weeks for vendor</a:t>
            </a:r>
          </a:p>
          <a:p>
            <a:pPr lvl="1"/>
            <a:r>
              <a:rPr lang="en-US" dirty="0"/>
              <a:t>Projections for Kent State team to be determined</a:t>
            </a:r>
          </a:p>
          <a:p>
            <a:pPr lvl="2"/>
            <a:r>
              <a:rPr lang="en-US" dirty="0"/>
              <a:t>Largest time investment: finding and uploading photos to support programs</a:t>
            </a:r>
          </a:p>
          <a:p>
            <a:pPr lvl="2"/>
            <a:r>
              <a:rPr lang="en-US" dirty="0"/>
              <a:t>Formalized timeline would be developed if funding is approved</a:t>
            </a:r>
          </a:p>
          <a:p>
            <a:pPr lvl="1"/>
            <a:r>
              <a:rPr lang="en-US" dirty="0"/>
              <a:t>Theoretically, depending on contract start date could strive for August or September implementation</a:t>
            </a:r>
          </a:p>
        </p:txBody>
      </p:sp>
      <p:sp>
        <p:nvSpPr>
          <p:cNvPr id="5" name="Date Placeholder 4">
            <a:extLst>
              <a:ext uri="{FF2B5EF4-FFF2-40B4-BE49-F238E27FC236}">
                <a16:creationId xmlns:a16="http://schemas.microsoft.com/office/drawing/2014/main" id="{A68CA67E-DCA5-1644-8186-16761D1F5171}"/>
              </a:ext>
            </a:extLst>
          </p:cNvPr>
          <p:cNvSpPr>
            <a:spLocks noGrp="1"/>
          </p:cNvSpPr>
          <p:nvPr>
            <p:ph type="dt" sz="half" idx="10"/>
          </p:nvPr>
        </p:nvSpPr>
        <p:spPr/>
        <p:txBody>
          <a:bodyPr/>
          <a:lstStyle/>
          <a:p>
            <a:fld id="{EEC61FA8-746E-F64F-A842-B7F40E0C10AF}" type="datetime1">
              <a:rPr lang="en-US" smtClean="0"/>
              <a:t>6/9/21</a:t>
            </a:fld>
            <a:endParaRPr lang="en-US"/>
          </a:p>
        </p:txBody>
      </p:sp>
      <p:sp>
        <p:nvSpPr>
          <p:cNvPr id="6" name="Footer Placeholder 5">
            <a:extLst>
              <a:ext uri="{FF2B5EF4-FFF2-40B4-BE49-F238E27FC236}">
                <a16:creationId xmlns:a16="http://schemas.microsoft.com/office/drawing/2014/main" id="{B340B74B-2465-DE45-A31A-42D43100085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17581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31FB6-A527-4717-BC8A-43D0C465A90A}"/>
              </a:ext>
            </a:extLst>
          </p:cNvPr>
          <p:cNvSpPr>
            <a:spLocks noGrp="1"/>
          </p:cNvSpPr>
          <p:nvPr>
            <p:ph type="title"/>
          </p:nvPr>
        </p:nvSpPr>
        <p:spPr/>
        <p:txBody>
          <a:bodyPr/>
          <a:lstStyle/>
          <a:p>
            <a:r>
              <a:rPr lang="en-US" dirty="0"/>
              <a:t>Recommendation: </a:t>
            </a:r>
            <a:r>
              <a:rPr lang="en-US" dirty="0" err="1"/>
              <a:t>Leepfrog</a:t>
            </a:r>
            <a:r>
              <a:rPr lang="en-US" dirty="0"/>
              <a:t> Phase 2</a:t>
            </a:r>
          </a:p>
        </p:txBody>
      </p:sp>
      <p:sp>
        <p:nvSpPr>
          <p:cNvPr id="3" name="Content Placeholder 2">
            <a:extLst>
              <a:ext uri="{FF2B5EF4-FFF2-40B4-BE49-F238E27FC236}">
                <a16:creationId xmlns:a16="http://schemas.microsoft.com/office/drawing/2014/main" id="{F079C3F4-311D-4147-AEF0-AB3940132B0B}"/>
              </a:ext>
            </a:extLst>
          </p:cNvPr>
          <p:cNvSpPr>
            <a:spLocks noGrp="1"/>
          </p:cNvSpPr>
          <p:nvPr>
            <p:ph sz="half" idx="1"/>
          </p:nvPr>
        </p:nvSpPr>
        <p:spPr/>
        <p:txBody>
          <a:bodyPr/>
          <a:lstStyle/>
          <a:p>
            <a:pPr marL="0" indent="0">
              <a:buNone/>
            </a:pPr>
            <a:r>
              <a:rPr lang="en-US" dirty="0"/>
              <a:t>New Feature: </a:t>
            </a:r>
            <a:br>
              <a:rPr lang="en-US" dirty="0"/>
            </a:br>
            <a:br>
              <a:rPr lang="en-US" dirty="0"/>
            </a:br>
            <a:r>
              <a:rPr lang="en-US" dirty="0"/>
              <a:t>Academic </a:t>
            </a:r>
            <a:br>
              <a:rPr lang="en-US" dirty="0"/>
            </a:br>
            <a:r>
              <a:rPr lang="en-US" dirty="0"/>
              <a:t>Pathways*</a:t>
            </a:r>
            <a:br>
              <a:rPr lang="en-US" dirty="0"/>
            </a:br>
            <a:endParaRPr lang="en-US" dirty="0"/>
          </a:p>
          <a:p>
            <a:pPr marL="0" indent="0">
              <a:buNone/>
            </a:pPr>
            <a:r>
              <a:rPr lang="en-US" sz="2000" b="0" dirty="0"/>
              <a:t>Example: Cuyahoga </a:t>
            </a:r>
            <a:br>
              <a:rPr lang="en-US" sz="2000" b="0" dirty="0"/>
            </a:br>
            <a:r>
              <a:rPr lang="en-US" sz="2000" b="0" dirty="0"/>
              <a:t>Community College</a:t>
            </a:r>
          </a:p>
          <a:p>
            <a:pPr marL="0" indent="0">
              <a:buNone/>
            </a:pPr>
            <a:endParaRPr lang="en-US" dirty="0"/>
          </a:p>
          <a:p>
            <a:pPr marL="457200" lvl="1" indent="0">
              <a:buNone/>
            </a:pPr>
            <a:r>
              <a:rPr lang="en-US" sz="1600" b="0" i="1" dirty="0"/>
              <a:t>*Will be an additional</a:t>
            </a:r>
            <a:br>
              <a:rPr lang="en-US" sz="1600" b="0" i="1" dirty="0"/>
            </a:br>
            <a:r>
              <a:rPr lang="en-US" sz="1600" b="0" i="1" dirty="0"/>
              <a:t>one-time cost</a:t>
            </a:r>
          </a:p>
        </p:txBody>
      </p:sp>
      <p:sp>
        <p:nvSpPr>
          <p:cNvPr id="4" name="Content Placeholder 3">
            <a:extLst>
              <a:ext uri="{FF2B5EF4-FFF2-40B4-BE49-F238E27FC236}">
                <a16:creationId xmlns:a16="http://schemas.microsoft.com/office/drawing/2014/main" id="{6921D18B-FA5A-42B6-A45B-C09E4CB70CDA}"/>
              </a:ext>
            </a:extLst>
          </p:cNvPr>
          <p:cNvSpPr>
            <a:spLocks noGrp="1"/>
          </p:cNvSpPr>
          <p:nvPr>
            <p:ph sz="half" idx="2"/>
          </p:nvPr>
        </p:nvSpPr>
        <p:spPr/>
        <p:txBody>
          <a:bodyPr/>
          <a:lstStyle/>
          <a:p>
            <a:endParaRPr lang="en-US"/>
          </a:p>
        </p:txBody>
      </p:sp>
      <p:sp>
        <p:nvSpPr>
          <p:cNvPr id="5" name="Date Placeholder 4">
            <a:extLst>
              <a:ext uri="{FF2B5EF4-FFF2-40B4-BE49-F238E27FC236}">
                <a16:creationId xmlns:a16="http://schemas.microsoft.com/office/drawing/2014/main" id="{8A7256A5-A0D1-40C2-839A-837D19FB533C}"/>
              </a:ext>
            </a:extLst>
          </p:cNvPr>
          <p:cNvSpPr>
            <a:spLocks noGrp="1"/>
          </p:cNvSpPr>
          <p:nvPr>
            <p:ph type="dt" sz="half" idx="10"/>
          </p:nvPr>
        </p:nvSpPr>
        <p:spPr/>
        <p:txBody>
          <a:bodyPr/>
          <a:lstStyle/>
          <a:p>
            <a:fld id="{EEC61FA8-746E-F64F-A842-B7F40E0C10AF}" type="datetime1">
              <a:rPr lang="en-US" smtClean="0"/>
              <a:t>6/9/21</a:t>
            </a:fld>
            <a:endParaRPr lang="en-US"/>
          </a:p>
        </p:txBody>
      </p:sp>
      <p:sp>
        <p:nvSpPr>
          <p:cNvPr id="6" name="Footer Placeholder 5">
            <a:extLst>
              <a:ext uri="{FF2B5EF4-FFF2-40B4-BE49-F238E27FC236}">
                <a16:creationId xmlns:a16="http://schemas.microsoft.com/office/drawing/2014/main" id="{70DC93EE-CB6D-40D8-8406-D8E632E532EB}"/>
              </a:ext>
            </a:extLst>
          </p:cNvPr>
          <p:cNvSpPr>
            <a:spLocks noGrp="1"/>
          </p:cNvSpPr>
          <p:nvPr>
            <p:ph type="ftr" sz="quarter" idx="11"/>
          </p:nvPr>
        </p:nvSpPr>
        <p:spPr/>
        <p:txBody>
          <a:bodyPr/>
          <a:lstStyle/>
          <a:p>
            <a:endParaRPr lang="en-US"/>
          </a:p>
        </p:txBody>
      </p:sp>
      <p:pic>
        <p:nvPicPr>
          <p:cNvPr id="7" name="Picture 6">
            <a:hlinkClick r:id="rId3"/>
            <a:extLst>
              <a:ext uri="{FF2B5EF4-FFF2-40B4-BE49-F238E27FC236}">
                <a16:creationId xmlns:a16="http://schemas.microsoft.com/office/drawing/2014/main" id="{57C5D3B4-2967-41B5-908B-D4B2D2380437}"/>
              </a:ext>
            </a:extLst>
          </p:cNvPr>
          <p:cNvPicPr>
            <a:picLocks noChangeAspect="1"/>
          </p:cNvPicPr>
          <p:nvPr/>
        </p:nvPicPr>
        <p:blipFill>
          <a:blip r:embed="rId4"/>
          <a:stretch>
            <a:fillRect/>
          </a:stretch>
        </p:blipFill>
        <p:spPr>
          <a:xfrm>
            <a:off x="3631050" y="1373809"/>
            <a:ext cx="7992590" cy="4401164"/>
          </a:xfrm>
          <a:prstGeom prst="rect">
            <a:avLst/>
          </a:prstGeom>
        </p:spPr>
      </p:pic>
    </p:spTree>
    <p:extLst>
      <p:ext uri="{BB962C8B-B14F-4D97-AF65-F5344CB8AC3E}">
        <p14:creationId xmlns:p14="http://schemas.microsoft.com/office/powerpoint/2010/main" val="3556865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Thank You.</a:t>
            </a:r>
          </a:p>
        </p:txBody>
      </p:sp>
      <p:sp>
        <p:nvSpPr>
          <p:cNvPr id="6" name="Subtitle 5"/>
          <p:cNvSpPr>
            <a:spLocks noGrp="1"/>
          </p:cNvSpPr>
          <p:nvPr>
            <p:ph type="subTitle" idx="1"/>
          </p:nvPr>
        </p:nvSpPr>
        <p:spPr/>
        <p:txBody>
          <a:bodyPr/>
          <a:lstStyle/>
          <a:p>
            <a:r>
              <a:rPr lang="en-US" dirty="0" err="1"/>
              <a:t>www.kent.edu</a:t>
            </a:r>
            <a:endParaRPr lang="en-US" dirty="0"/>
          </a:p>
        </p:txBody>
      </p:sp>
      <p:sp>
        <p:nvSpPr>
          <p:cNvPr id="3" name="Date Placeholder 2"/>
          <p:cNvSpPr>
            <a:spLocks noGrp="1"/>
          </p:cNvSpPr>
          <p:nvPr>
            <p:ph type="dt" sz="half" idx="4294967295"/>
          </p:nvPr>
        </p:nvSpPr>
        <p:spPr>
          <a:xfrm>
            <a:off x="0" y="6245225"/>
            <a:ext cx="1222375" cy="365125"/>
          </a:xfrm>
        </p:spPr>
        <p:txBody>
          <a:bodyPr/>
          <a:lstStyle/>
          <a:p>
            <a:fld id="{EA46B23B-1BFE-7A4A-AC41-010B3AEF8E63}" type="datetime1">
              <a:rPr lang="en-US" smtClean="0"/>
              <a:t>6/9/21</a:t>
            </a:fld>
            <a:endParaRPr lang="en-US"/>
          </a:p>
        </p:txBody>
      </p:sp>
    </p:spTree>
    <p:extLst>
      <p:ext uri="{BB962C8B-B14F-4D97-AF65-F5344CB8AC3E}">
        <p14:creationId xmlns:p14="http://schemas.microsoft.com/office/powerpoint/2010/main" val="1407021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1284</TotalTime>
  <Words>1539</Words>
  <Application>Microsoft Macintosh PowerPoint</Application>
  <PresentationFormat>Widescreen</PresentationFormat>
  <Paragraphs>228</Paragraphs>
  <Slides>18</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Facelift of Majors &amp; Degrees Website to  Support Recruitment Efforts</vt:lpstr>
      <vt:lpstr>Insights from 900 High School Students</vt:lpstr>
      <vt:lpstr>Kent State’s Majors &amp; Degrees Current State </vt:lpstr>
      <vt:lpstr>Kent State’s Current State</vt:lpstr>
      <vt:lpstr>Comparison of Ohio Competitors</vt:lpstr>
      <vt:lpstr>Research &amp; Discovery</vt:lpstr>
      <vt:lpstr>Leepfrog in Practice – Iowa State University </vt:lpstr>
      <vt:lpstr>Leepfrog in Practice – University of Florida </vt:lpstr>
      <vt:lpstr>Leepfrog in Practice – University of California  at Berkley </vt:lpstr>
      <vt:lpstr>Analysis of Leepfrog</vt:lpstr>
      <vt:lpstr> Burning Glass in Practice –  Central Michigan University</vt:lpstr>
      <vt:lpstr>Analysis of Burning Glass</vt:lpstr>
      <vt:lpstr>Recommendation: Leepfrog</vt:lpstr>
      <vt:lpstr>Recommendation: LeepFrog</vt:lpstr>
      <vt:lpstr>LeepFrog Investment Cost &amp; Implementation</vt:lpstr>
      <vt:lpstr>Recommendation: Leepfrog Phase 2</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 Robert</dc:creator>
  <cp:lastModifiedBy>Danes, Lin</cp:lastModifiedBy>
  <cp:revision>92</cp:revision>
  <dcterms:created xsi:type="dcterms:W3CDTF">2017-12-13T15:54:12Z</dcterms:created>
  <dcterms:modified xsi:type="dcterms:W3CDTF">2021-06-10T01:44:30Z</dcterms:modified>
</cp:coreProperties>
</file>