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7" r:id="rId2"/>
    <p:sldId id="277" r:id="rId3"/>
    <p:sldId id="274" r:id="rId4"/>
    <p:sldId id="263" r:id="rId5"/>
    <p:sldId id="264" r:id="rId6"/>
    <p:sldId id="265" r:id="rId7"/>
    <p:sldId id="267" r:id="rId8"/>
    <p:sldId id="266" r:id="rId9"/>
    <p:sldId id="275" r:id="rId10"/>
    <p:sldId id="268" r:id="rId11"/>
    <p:sldId id="269" r:id="rId12"/>
    <p:sldId id="270" r:id="rId13"/>
    <p:sldId id="271" r:id="rId14"/>
    <p:sldId id="276" r:id="rId15"/>
    <p:sldId id="262" r:id="rId16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76"/>
    <a:srgbClr val="07305D"/>
    <a:srgbClr val="E1A5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22" autoAdjust="0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2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19" d="100"/>
          <a:sy n="119" d="100"/>
        </p:scale>
        <p:origin x="505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EFB4C9A-8023-2D40-A6E6-BD016CB1E7D6}" type="datetimeFigureOut">
              <a:rPr lang="en-US" smtClean="0"/>
              <a:t>4/14/21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DBDA876C-D639-D148-8687-D84C95E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173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3EE7BA9C-C13B-C941-82A5-2AA33B4473CE}" type="datetimeFigureOut">
              <a:rPr lang="en-US" smtClean="0"/>
              <a:t>4/14/21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933CE1D9-36F2-B84D-A38F-999A8359D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3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68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77"/>
            <a:ext cx="12193683" cy="58936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98364" cy="6858000"/>
          </a:xfrm>
          <a:prstGeom prst="rect">
            <a:avLst/>
          </a:prstGeom>
        </p:spPr>
      </p:pic>
      <p:sp>
        <p:nvSpPr>
          <p:cNvPr id="14" name="Freeform 13"/>
          <p:cNvSpPr/>
          <p:nvPr userDrawn="1"/>
        </p:nvSpPr>
        <p:spPr>
          <a:xfrm>
            <a:off x="0" y="0"/>
            <a:ext cx="253341" cy="2042556"/>
          </a:xfrm>
          <a:custGeom>
            <a:avLst/>
            <a:gdLst>
              <a:gd name="connsiteX0" fmla="*/ 0 w 253341"/>
              <a:gd name="connsiteY0" fmla="*/ 0 h 2042556"/>
              <a:gd name="connsiteX1" fmla="*/ 253341 w 253341"/>
              <a:gd name="connsiteY1" fmla="*/ 0 h 2042556"/>
              <a:gd name="connsiteX2" fmla="*/ 253341 w 253341"/>
              <a:gd name="connsiteY2" fmla="*/ 2042556 h 2042556"/>
              <a:gd name="connsiteX3" fmla="*/ 0 w 253341"/>
              <a:gd name="connsiteY3" fmla="*/ 1975262 h 2042556"/>
              <a:gd name="connsiteX4" fmla="*/ 0 w 253341"/>
              <a:gd name="connsiteY4" fmla="*/ 0 h 2042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341" h="2042556">
                <a:moveTo>
                  <a:pt x="0" y="0"/>
                </a:moveTo>
                <a:lnTo>
                  <a:pt x="253341" y="0"/>
                </a:lnTo>
                <a:lnTo>
                  <a:pt x="253341" y="2042556"/>
                </a:lnTo>
                <a:lnTo>
                  <a:pt x="0" y="1975262"/>
                </a:lnTo>
                <a:lnTo>
                  <a:pt x="0" y="0"/>
                </a:lnTo>
                <a:close/>
              </a:path>
            </a:pathLst>
          </a:custGeom>
          <a:solidFill>
            <a:srgbClr val="073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927" y="758283"/>
            <a:ext cx="4767239" cy="47700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807" y="5751174"/>
            <a:ext cx="2485668" cy="766064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-1" y="6723193"/>
            <a:ext cx="12192001" cy="14496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6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77"/>
            <a:ext cx="12193683" cy="58936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98364" cy="6858000"/>
          </a:xfrm>
          <a:prstGeom prst="rect">
            <a:avLst/>
          </a:prstGeom>
        </p:spPr>
      </p:pic>
      <p:sp>
        <p:nvSpPr>
          <p:cNvPr id="13" name="Freeform 12"/>
          <p:cNvSpPr/>
          <p:nvPr userDrawn="1"/>
        </p:nvSpPr>
        <p:spPr>
          <a:xfrm>
            <a:off x="0" y="0"/>
            <a:ext cx="253341" cy="2042556"/>
          </a:xfrm>
          <a:custGeom>
            <a:avLst/>
            <a:gdLst>
              <a:gd name="connsiteX0" fmla="*/ 0 w 253341"/>
              <a:gd name="connsiteY0" fmla="*/ 0 h 2042556"/>
              <a:gd name="connsiteX1" fmla="*/ 253341 w 253341"/>
              <a:gd name="connsiteY1" fmla="*/ 0 h 2042556"/>
              <a:gd name="connsiteX2" fmla="*/ 253341 w 253341"/>
              <a:gd name="connsiteY2" fmla="*/ 2042556 h 2042556"/>
              <a:gd name="connsiteX3" fmla="*/ 0 w 253341"/>
              <a:gd name="connsiteY3" fmla="*/ 1975262 h 2042556"/>
              <a:gd name="connsiteX4" fmla="*/ 0 w 253341"/>
              <a:gd name="connsiteY4" fmla="*/ 0 h 2042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341" h="2042556">
                <a:moveTo>
                  <a:pt x="0" y="0"/>
                </a:moveTo>
                <a:lnTo>
                  <a:pt x="253341" y="0"/>
                </a:lnTo>
                <a:lnTo>
                  <a:pt x="253341" y="2042556"/>
                </a:lnTo>
                <a:lnTo>
                  <a:pt x="0" y="1975262"/>
                </a:lnTo>
                <a:lnTo>
                  <a:pt x="0" y="0"/>
                </a:lnTo>
                <a:close/>
              </a:path>
            </a:pathLst>
          </a:custGeom>
          <a:solidFill>
            <a:srgbClr val="073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807" y="5751174"/>
            <a:ext cx="2485668" cy="766064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-1" y="6723193"/>
            <a:ext cx="12192001" cy="14496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6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77"/>
            <a:ext cx="12193683" cy="58936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98364" cy="6858000"/>
          </a:xfrm>
          <a:prstGeom prst="rect">
            <a:avLst/>
          </a:prstGeom>
        </p:spPr>
      </p:pic>
      <p:sp>
        <p:nvSpPr>
          <p:cNvPr id="13" name="Freeform 12"/>
          <p:cNvSpPr/>
          <p:nvPr userDrawn="1"/>
        </p:nvSpPr>
        <p:spPr>
          <a:xfrm>
            <a:off x="0" y="0"/>
            <a:ext cx="253341" cy="2042556"/>
          </a:xfrm>
          <a:custGeom>
            <a:avLst/>
            <a:gdLst>
              <a:gd name="connsiteX0" fmla="*/ 0 w 253341"/>
              <a:gd name="connsiteY0" fmla="*/ 0 h 2042556"/>
              <a:gd name="connsiteX1" fmla="*/ 253341 w 253341"/>
              <a:gd name="connsiteY1" fmla="*/ 0 h 2042556"/>
              <a:gd name="connsiteX2" fmla="*/ 253341 w 253341"/>
              <a:gd name="connsiteY2" fmla="*/ 2042556 h 2042556"/>
              <a:gd name="connsiteX3" fmla="*/ 0 w 253341"/>
              <a:gd name="connsiteY3" fmla="*/ 1975262 h 2042556"/>
              <a:gd name="connsiteX4" fmla="*/ 0 w 253341"/>
              <a:gd name="connsiteY4" fmla="*/ 0 h 2042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341" h="2042556">
                <a:moveTo>
                  <a:pt x="0" y="0"/>
                </a:moveTo>
                <a:lnTo>
                  <a:pt x="253341" y="0"/>
                </a:lnTo>
                <a:lnTo>
                  <a:pt x="253341" y="2042556"/>
                </a:lnTo>
                <a:lnTo>
                  <a:pt x="0" y="1975262"/>
                </a:lnTo>
                <a:lnTo>
                  <a:pt x="0" y="0"/>
                </a:lnTo>
                <a:close/>
              </a:path>
            </a:pathLst>
          </a:custGeom>
          <a:solidFill>
            <a:srgbClr val="073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-1" y="6723193"/>
            <a:ext cx="12192001" cy="14496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589782"/>
            <a:ext cx="9144000" cy="1088528"/>
          </a:xfrm>
        </p:spPr>
        <p:txBody>
          <a:bodyPr anchor="b">
            <a:normAutofit/>
          </a:bodyPr>
          <a:lstStyle>
            <a:lvl1pPr algn="ctr"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678310"/>
            <a:ext cx="9144000" cy="1035407"/>
          </a:xfrm>
        </p:spPr>
        <p:txBody>
          <a:bodyPr/>
          <a:lstStyle>
            <a:lvl1pPr marL="0" indent="0" algn="ctr">
              <a:buNone/>
              <a:defRPr sz="24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700" y="2166290"/>
            <a:ext cx="2491740" cy="2414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C01B3-EA4D-144B-B2F9-039945D70569}" type="datetime1">
              <a:rPr lang="en-US" smtClean="0"/>
              <a:t>4/14/21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344B-EC26-5744-AC76-D8CA586C9B04}" type="datetime1">
              <a:rPr lang="en-US" smtClean="0"/>
              <a:t>4/14/21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6F515-9089-4647-A15F-41AF70C5A341}" type="datetime1">
              <a:rPr lang="en-US" smtClean="0"/>
              <a:t>4/14/21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F18E-BC0A-FA47-B948-E7696B7A692B}" type="datetime1">
              <a:rPr lang="en-US" smtClean="0"/>
              <a:t>4/14/21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41" y="0"/>
            <a:ext cx="11938658" cy="598422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59805" y="6244525"/>
            <a:ext cx="7757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047" y="6051790"/>
            <a:ext cx="1769350" cy="520219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244525"/>
            <a:ext cx="1221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79CEB8D-B9A4-7249-A618-1FFCB6E3C71A}" type="datetime1">
              <a:rPr lang="en-US" smtClean="0"/>
              <a:pPr/>
              <a:t>4/14/21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" y="6675062"/>
            <a:ext cx="10209790" cy="188163"/>
          </a:xfrm>
          <a:prstGeom prst="rect">
            <a:avLst/>
          </a:prstGeom>
          <a:solidFill>
            <a:srgbClr val="073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9817768" y="6675062"/>
            <a:ext cx="2374232" cy="188163"/>
          </a:xfrm>
          <a:custGeom>
            <a:avLst/>
            <a:gdLst>
              <a:gd name="connsiteX0" fmla="*/ 2670314 w 2683566"/>
              <a:gd name="connsiteY0" fmla="*/ 165653 h 165653"/>
              <a:gd name="connsiteX1" fmla="*/ 165653 w 2683566"/>
              <a:gd name="connsiteY1" fmla="*/ 165653 h 165653"/>
              <a:gd name="connsiteX2" fmla="*/ 0 w 2683566"/>
              <a:gd name="connsiteY2" fmla="*/ 0 h 165653"/>
              <a:gd name="connsiteX3" fmla="*/ 2683566 w 2683566"/>
              <a:gd name="connsiteY3" fmla="*/ 0 h 165653"/>
              <a:gd name="connsiteX4" fmla="*/ 2670314 w 2683566"/>
              <a:gd name="connsiteY4" fmla="*/ 165653 h 165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3566" h="165653">
                <a:moveTo>
                  <a:pt x="2670314" y="165653"/>
                </a:moveTo>
                <a:lnTo>
                  <a:pt x="165653" y="165653"/>
                </a:lnTo>
                <a:lnTo>
                  <a:pt x="0" y="0"/>
                </a:lnTo>
                <a:lnTo>
                  <a:pt x="2683566" y="0"/>
                </a:lnTo>
                <a:lnTo>
                  <a:pt x="2670314" y="16565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0" y="0"/>
            <a:ext cx="253341" cy="2042556"/>
          </a:xfrm>
          <a:custGeom>
            <a:avLst/>
            <a:gdLst>
              <a:gd name="connsiteX0" fmla="*/ 0 w 253341"/>
              <a:gd name="connsiteY0" fmla="*/ 0 h 2042556"/>
              <a:gd name="connsiteX1" fmla="*/ 253341 w 253341"/>
              <a:gd name="connsiteY1" fmla="*/ 0 h 2042556"/>
              <a:gd name="connsiteX2" fmla="*/ 253341 w 253341"/>
              <a:gd name="connsiteY2" fmla="*/ 2042556 h 2042556"/>
              <a:gd name="connsiteX3" fmla="*/ 0 w 253341"/>
              <a:gd name="connsiteY3" fmla="*/ 1975262 h 2042556"/>
              <a:gd name="connsiteX4" fmla="*/ 0 w 253341"/>
              <a:gd name="connsiteY4" fmla="*/ 0 h 2042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341" h="2042556">
                <a:moveTo>
                  <a:pt x="0" y="0"/>
                </a:moveTo>
                <a:lnTo>
                  <a:pt x="253341" y="0"/>
                </a:lnTo>
                <a:lnTo>
                  <a:pt x="253341" y="2042556"/>
                </a:lnTo>
                <a:lnTo>
                  <a:pt x="0" y="1975262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8ADD57-E8E8-6F45-AC05-E272920E2EB0}"/>
              </a:ext>
            </a:extLst>
          </p:cNvPr>
          <p:cNvSpPr txBox="1"/>
          <p:nvPr userDrawn="1"/>
        </p:nvSpPr>
        <p:spPr>
          <a:xfrm>
            <a:off x="149629" y="6244525"/>
            <a:ext cx="688571" cy="36512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fld id="{479BDA1F-085D-3742-BB72-CE0249E0F669}" type="slidenum">
              <a:rPr lang="en-US" sz="100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3" r:id="rId3"/>
    <p:sldLayoutId id="2147483662" r:id="rId4"/>
    <p:sldLayoutId id="2147483652" r:id="rId5"/>
    <p:sldLayoutId id="2147483654" r:id="rId6"/>
    <p:sldLayoutId id="2147483655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7305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400" b="1" kern="1200">
          <a:solidFill>
            <a:srgbClr val="07305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chemeClr val="bg2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solutions.kent.edu/gps/roadmap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catalog.iastate.edu/choose-your-adventure/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kent-preview.courseleaf.com/colleges/eh/ldes/long-term-care-administration-bs/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95984" y="850392"/>
            <a:ext cx="9144000" cy="4626864"/>
          </a:xfrm>
        </p:spPr>
        <p:txBody>
          <a:bodyPr>
            <a:normAutofit fontScale="90000"/>
          </a:bodyPr>
          <a:lstStyle/>
          <a:p>
            <a:br>
              <a:rPr lang="en-US" sz="6000" dirty="0"/>
            </a:br>
            <a:br>
              <a:rPr lang="en-US" sz="6000" dirty="0"/>
            </a:br>
            <a:r>
              <a:rPr lang="en-US" sz="6700" i="1" dirty="0"/>
              <a:t>Preview</a:t>
            </a:r>
            <a:br>
              <a:rPr lang="en-US" sz="6700" dirty="0"/>
            </a:br>
            <a:r>
              <a:rPr lang="en-US" sz="3300" dirty="0"/>
              <a:t>of the</a:t>
            </a:r>
            <a:br>
              <a:rPr lang="en-US" sz="6000" dirty="0"/>
            </a:br>
            <a:r>
              <a:rPr lang="en-US" sz="4900" dirty="0"/>
              <a:t>Search Majors Website</a:t>
            </a:r>
            <a:br>
              <a:rPr lang="en-US" sz="5600" dirty="0"/>
            </a:br>
            <a:r>
              <a:rPr lang="en-US" sz="3300" dirty="0"/>
              <a:t>and</a:t>
            </a:r>
            <a:br>
              <a:rPr lang="en-US" sz="6000" dirty="0"/>
            </a:br>
            <a:r>
              <a:rPr lang="en-US" sz="4900" dirty="0"/>
              <a:t>2021 University Catalog</a:t>
            </a:r>
            <a:br>
              <a:rPr lang="en-US" sz="5600" dirty="0"/>
            </a:br>
            <a:br>
              <a:rPr lang="en-US" sz="5600" dirty="0"/>
            </a:br>
            <a:br>
              <a:rPr lang="en-US" dirty="0"/>
            </a:br>
            <a:r>
              <a:rPr lang="en-US" sz="3300" dirty="0"/>
              <a:t>Office of Curriculum Services</a:t>
            </a:r>
          </a:p>
        </p:txBody>
      </p:sp>
    </p:spTree>
    <p:extLst>
      <p:ext uri="{BB962C8B-B14F-4D97-AF65-F5344CB8AC3E}">
        <p14:creationId xmlns:p14="http://schemas.microsoft.com/office/powerpoint/2010/main" val="1458316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A3CFAA-A70D-44C2-820E-7110ED89BC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44525"/>
            <a:ext cx="1221606" cy="365125"/>
          </a:xfrm>
        </p:spPr>
        <p:txBody>
          <a:bodyPr/>
          <a:lstStyle/>
          <a:p>
            <a:r>
              <a:rPr lang="en-US" dirty="0"/>
              <a:t>March 2021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250686-27D8-4B84-8919-9D22C6348695}"/>
              </a:ext>
            </a:extLst>
          </p:cNvPr>
          <p:cNvSpPr txBox="1"/>
          <p:nvPr/>
        </p:nvSpPr>
        <p:spPr>
          <a:xfrm>
            <a:off x="4988889" y="560621"/>
            <a:ext cx="663756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Academic Affairs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/>
              <a:t>Aimee Bell, Academic Program Coord, Curriculum Services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/>
              <a:t>Jennifer Kellogg, Asst Director, Curriculum Services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/>
              <a:t>Jody Patterson, Assoc Director, Career Exploration &amp; Development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/>
              <a:t>Therese </a:t>
            </a:r>
            <a:r>
              <a:rPr lang="en-US" dirty="0" err="1"/>
              <a:t>Tillett,</a:t>
            </a:r>
            <a:r>
              <a:rPr lang="en-US" dirty="0"/>
              <a:t> Assoc VP, Curriculum Planning &amp; Administration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/>
              <a:t>Kristin Williams, Exec Director, Career Exploration &amp; Development</a:t>
            </a:r>
          </a:p>
          <a:p>
            <a:endParaRPr lang="en-US" b="1" dirty="0"/>
          </a:p>
          <a:p>
            <a:r>
              <a:rPr lang="en-US" b="1" dirty="0"/>
              <a:t>Enrollment Management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/>
              <a:t>Sean Broghammer, Assoc VP, Admissions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/>
              <a:t>Vince </a:t>
            </a:r>
            <a:r>
              <a:rPr lang="en-US" dirty="0" err="1"/>
              <a:t>Slomsky</a:t>
            </a:r>
            <a:r>
              <a:rPr lang="en-US" dirty="0"/>
              <a:t>, Director, Strategic Communication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/>
              <a:t>Joanna Liedel, Director, Academic Partnerships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/>
              <a:t>Lana Whitehead, Director, Strategic Initiatives</a:t>
            </a:r>
          </a:p>
          <a:p>
            <a:endParaRPr lang="en-US" dirty="0"/>
          </a:p>
          <a:p>
            <a:r>
              <a:rPr lang="en-US" b="1" dirty="0"/>
              <a:t>Information Technology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/>
              <a:t>Altai Otgonyin, Team Leader, Systems Development</a:t>
            </a:r>
          </a:p>
          <a:p>
            <a:endParaRPr lang="en-US" b="1" dirty="0"/>
          </a:p>
          <a:p>
            <a:r>
              <a:rPr lang="en-US" b="1" dirty="0"/>
              <a:t>University Communications and Marketing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/>
              <a:t>Lin Danes, Director, Web Services &amp; Interactive Media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/>
              <a:t>Timothy Priester, Lead Web Designer &amp; Services</a:t>
            </a:r>
          </a:p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/>
              <a:t>Todd Snider, Asst VP, Marketing Strategy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9B6F04-D833-4F28-9E7B-B5C71CE68E8B}"/>
              </a:ext>
            </a:extLst>
          </p:cNvPr>
          <p:cNvSpPr txBox="1"/>
          <p:nvPr/>
        </p:nvSpPr>
        <p:spPr>
          <a:xfrm>
            <a:off x="1273276" y="969264"/>
            <a:ext cx="3377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A Collaboration With</a:t>
            </a: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70239D77-003E-4AEF-9EF9-EF9976512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215" y="2364663"/>
            <a:ext cx="2333500" cy="23335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A3B28B0-B4B0-4DB5-AFD7-46E22794695F}"/>
              </a:ext>
            </a:extLst>
          </p:cNvPr>
          <p:cNvSpPr txBox="1"/>
          <p:nvPr/>
        </p:nvSpPr>
        <p:spPr>
          <a:xfrm>
            <a:off x="1504631" y="5526491"/>
            <a:ext cx="2333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Started in Fall 2019</a:t>
            </a:r>
          </a:p>
        </p:txBody>
      </p:sp>
    </p:spTree>
    <p:extLst>
      <p:ext uri="{BB962C8B-B14F-4D97-AF65-F5344CB8AC3E}">
        <p14:creationId xmlns:p14="http://schemas.microsoft.com/office/powerpoint/2010/main" val="1010857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E5D22D-DFDC-4619-B33A-569B53315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Search Majors Website Enhancements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FAA528-AD25-4F08-844F-E548D942F7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54138" y="6223702"/>
            <a:ext cx="3108065" cy="3140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 dirty="0">
                <a:solidFill>
                  <a:srgbClr val="898989"/>
                </a:solidFill>
                <a:latin typeface="+mn-lt"/>
                <a:cs typeface="+mn-cs"/>
              </a:rPr>
              <a:t>March 2021</a:t>
            </a:r>
          </a:p>
        </p:txBody>
      </p:sp>
    </p:spTree>
    <p:extLst>
      <p:ext uri="{BB962C8B-B14F-4D97-AF65-F5344CB8AC3E}">
        <p14:creationId xmlns:p14="http://schemas.microsoft.com/office/powerpoint/2010/main" val="1661458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45B1D5C-0827-4AF0-8186-11FC5A8B8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7B64C-8A37-4BD0-BAA3-70DA9DF9D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>
                <a:solidFill>
                  <a:schemeClr val="tx1"/>
                </a:solidFill>
                <a:latin typeface="+mj-lt"/>
                <a:cs typeface="+mj-cs"/>
              </a:rPr>
              <a:t>Current Search Majors Website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Graphical user interface, applicati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FE6C061C-3D12-4D34-BC91-68A9B5AABD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231" t="3145" r="2163"/>
          <a:stretch/>
        </p:blipFill>
        <p:spPr>
          <a:xfrm>
            <a:off x="636117" y="1210926"/>
            <a:ext cx="7703922" cy="450710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DEC1F-82A6-4101-964D-61D3EF2142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5238" y="6492240"/>
            <a:ext cx="30361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March 2021</a:t>
            </a:r>
          </a:p>
        </p:txBody>
      </p:sp>
    </p:spTree>
    <p:extLst>
      <p:ext uri="{BB962C8B-B14F-4D97-AF65-F5344CB8AC3E}">
        <p14:creationId xmlns:p14="http://schemas.microsoft.com/office/powerpoint/2010/main" val="901622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45B1D5C-0827-4AF0-8186-11FC5A8B8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36D0C9-C95F-4CF0-B843-2E26B13E0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>
                <a:solidFill>
                  <a:schemeClr val="tx1"/>
                </a:solidFill>
                <a:latin typeface="+mj-lt"/>
                <a:cs typeface="+mj-cs"/>
              </a:rPr>
              <a:t>Functionality of the New Search Website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Graphical user interface, websit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62F077D3-3ADF-4262-BBB4-BD404F64E3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4857" r="1" b="1"/>
          <a:stretch/>
        </p:blipFill>
        <p:spPr>
          <a:xfrm>
            <a:off x="545238" y="858525"/>
            <a:ext cx="7608304" cy="521190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7DED0-5D2F-426A-858A-189891D90D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5238" y="6492240"/>
            <a:ext cx="303616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March 2021</a:t>
            </a:r>
          </a:p>
        </p:txBody>
      </p:sp>
    </p:spTree>
    <p:extLst>
      <p:ext uri="{BB962C8B-B14F-4D97-AF65-F5344CB8AC3E}">
        <p14:creationId xmlns:p14="http://schemas.microsoft.com/office/powerpoint/2010/main" val="2303781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5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344005-337E-433E-9865-83CF6551D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  <a:latin typeface="+mj-lt"/>
                <a:cs typeface="+mj-cs"/>
              </a:rPr>
              <a:t>Design of the New Search Website</a:t>
            </a:r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65541C92-4CA8-4E80-92B1-985B062B8A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76" r="-2" b="-2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D3E854-DD7C-479A-8115-484129F114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457200">
              <a:spcAft>
                <a:spcPts val="600"/>
              </a:spcAft>
            </a:pPr>
            <a:r>
              <a:rPr lang="en-US" sz="1200">
                <a:solidFill>
                  <a:srgbClr val="FFFFFF"/>
                </a:solidFill>
                <a:latin typeface="+mn-lt"/>
                <a:cs typeface="+mn-cs"/>
              </a:rPr>
              <a:t>March 2021</a:t>
            </a:r>
          </a:p>
        </p:txBody>
      </p:sp>
    </p:spTree>
    <p:extLst>
      <p:ext uri="{BB962C8B-B14F-4D97-AF65-F5344CB8AC3E}">
        <p14:creationId xmlns:p14="http://schemas.microsoft.com/office/powerpoint/2010/main" val="2504854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538A7B5-B32D-421E-B110-AB5B1A7CC2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4D36999-26F8-45E4-AB41-D485D0B0B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440012"/>
            <a:ext cx="12191999" cy="2803359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0F8DA27-CE91-4AEB-B854-6F06B5485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23563" r="8214" b="45501"/>
          <a:stretch/>
        </p:blipFill>
        <p:spPr>
          <a:xfrm flipV="1">
            <a:off x="1" y="2404067"/>
            <a:ext cx="12191999" cy="2539327"/>
          </a:xfrm>
          <a:custGeom>
            <a:avLst/>
            <a:gdLst>
              <a:gd name="connsiteX0" fmla="*/ 0 w 12191999"/>
              <a:gd name="connsiteY0" fmla="*/ 4473360 h 4473360"/>
              <a:gd name="connsiteX1" fmla="*/ 12191999 w 12191999"/>
              <a:gd name="connsiteY1" fmla="*/ 4473360 h 4473360"/>
              <a:gd name="connsiteX2" fmla="*/ 12191999 w 12191999"/>
              <a:gd name="connsiteY2" fmla="*/ 0 h 4473360"/>
              <a:gd name="connsiteX3" fmla="*/ 0 w 12191999"/>
              <a:gd name="connsiteY3" fmla="*/ 0 h 4473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4473360">
                <a:moveTo>
                  <a:pt x="0" y="4473360"/>
                </a:moveTo>
                <a:lnTo>
                  <a:pt x="12191999" y="447336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01C7C9-7B32-4E75-B6E2-86C24915F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904" y="4494130"/>
            <a:ext cx="10640754" cy="77584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Design of the Pop-Up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7AF4E20-3DDE-4998-96BE-44EE18254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t="-1" r="8214" b="86237"/>
          <a:stretch/>
        </p:blipFill>
        <p:spPr>
          <a:xfrm flipV="1">
            <a:off x="0" y="5616534"/>
            <a:ext cx="12191999" cy="1129775"/>
          </a:xfrm>
          <a:custGeom>
            <a:avLst/>
            <a:gdLst>
              <a:gd name="connsiteX0" fmla="*/ 0 w 12191999"/>
              <a:gd name="connsiteY0" fmla="*/ 4473360 h 4473360"/>
              <a:gd name="connsiteX1" fmla="*/ 12191999 w 12191999"/>
              <a:gd name="connsiteY1" fmla="*/ 4473360 h 4473360"/>
              <a:gd name="connsiteX2" fmla="*/ 12191999 w 12191999"/>
              <a:gd name="connsiteY2" fmla="*/ 0 h 4473360"/>
              <a:gd name="connsiteX3" fmla="*/ 0 w 12191999"/>
              <a:gd name="connsiteY3" fmla="*/ 0 h 4473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4473360">
                <a:moveTo>
                  <a:pt x="0" y="4473360"/>
                </a:moveTo>
                <a:lnTo>
                  <a:pt x="12191999" y="447336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Content Placeholder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21D1B3D-75E2-46D5-AD49-0AB19D7F7C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64830" y="371721"/>
            <a:ext cx="8262341" cy="3201657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C7955-41D7-4328-A157-13F0FD15CF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5342" y="6223702"/>
            <a:ext cx="3108065" cy="3140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100">
                <a:solidFill>
                  <a:srgbClr val="898989"/>
                </a:solidFill>
                <a:latin typeface="+mn-lt"/>
                <a:cs typeface="+mn-cs"/>
              </a:rPr>
              <a:t>March 2021</a:t>
            </a:r>
          </a:p>
        </p:txBody>
      </p:sp>
    </p:spTree>
    <p:extLst>
      <p:ext uri="{BB962C8B-B14F-4D97-AF65-F5344CB8AC3E}">
        <p14:creationId xmlns:p14="http://schemas.microsoft.com/office/powerpoint/2010/main" val="2623833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3" name="Rectangle 6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F40610-6FDF-435B-A976-C22E564AE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chemeClr val="tx1"/>
                </a:solidFill>
                <a:latin typeface="+mj-lt"/>
                <a:cs typeface="+mj-cs"/>
              </a:rPr>
              <a:t>New Interest Areas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9" name="Rectangle 6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070964-37A3-4CFB-AABC-2CCC4038E793}"/>
              </a:ext>
            </a:extLst>
          </p:cNvPr>
          <p:cNvSpPr txBox="1"/>
          <p:nvPr/>
        </p:nvSpPr>
        <p:spPr>
          <a:xfrm>
            <a:off x="590719" y="2330505"/>
            <a:ext cx="4559425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143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Based on the Holland Code</a:t>
            </a:r>
          </a:p>
          <a:p>
            <a:pPr marL="640080" lvl="1" indent="-3429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000" dirty="0"/>
              <a:t>Realistic</a:t>
            </a:r>
          </a:p>
          <a:p>
            <a:pPr marL="640080" lvl="1" indent="-3429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000" dirty="0"/>
              <a:t>Investigative</a:t>
            </a:r>
          </a:p>
          <a:p>
            <a:pPr marL="640080" lvl="1" indent="-3429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000" dirty="0"/>
              <a:t>Artistic</a:t>
            </a:r>
          </a:p>
          <a:p>
            <a:pPr marL="640080" lvl="1" indent="-3429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000" dirty="0"/>
              <a:t>Social</a:t>
            </a:r>
          </a:p>
          <a:p>
            <a:pPr marL="640080" lvl="1" indent="-34290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000" dirty="0"/>
              <a:t>Enterprising</a:t>
            </a:r>
          </a:p>
          <a:p>
            <a:pPr marL="640080" lvl="1" indent="-342900">
              <a:lnSpc>
                <a:spcPct val="90000"/>
              </a:lnSpc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2000" dirty="0"/>
              <a:t>Conventional</a:t>
            </a:r>
          </a:p>
          <a:p>
            <a:pPr marL="1143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Matches interests to occupations</a:t>
            </a:r>
          </a:p>
          <a:p>
            <a:pPr marL="114300" indent="-342900">
              <a:lnSpc>
                <a:spcPct val="90000"/>
              </a:lnSpc>
              <a:spcAft>
                <a:spcPts val="6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Crosswalk: program CIP to SOC to   </a:t>
            </a:r>
            <a:br>
              <a:rPr lang="en-US" sz="2000" dirty="0"/>
            </a:br>
            <a:r>
              <a:rPr lang="en-US" sz="2000" dirty="0"/>
              <a:t>    Holland Code</a:t>
            </a:r>
          </a:p>
          <a:p>
            <a:pPr marL="114300" indent="-342900">
              <a:lnSpc>
                <a:spcPct val="90000"/>
              </a:lnSpc>
              <a:spcAft>
                <a:spcPts val="6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Tweaked when needed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Content Placeholder 11" descr="Text&#10;&#10;Description automatically generated">
            <a:extLst>
              <a:ext uri="{FF2B5EF4-FFF2-40B4-BE49-F238E27FC236}">
                <a16:creationId xmlns:a16="http://schemas.microsoft.com/office/drawing/2014/main" id="{1ADF8E40-BAEB-4433-A3EF-DD52F3061E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7" t="2574" r="327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4CB2D-7D1F-4D5A-BD30-37FCB9832F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9560" y="6492240"/>
            <a:ext cx="29918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March 2021</a:t>
            </a:r>
          </a:p>
        </p:txBody>
      </p:sp>
    </p:spTree>
    <p:extLst>
      <p:ext uri="{BB962C8B-B14F-4D97-AF65-F5344CB8AC3E}">
        <p14:creationId xmlns:p14="http://schemas.microsoft.com/office/powerpoint/2010/main" val="3150958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9DE739-6896-4C34-B423-F3D3218A1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Catalog Enhancements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A78DF3-82BA-48CB-A640-D157A33143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54138" y="6223702"/>
            <a:ext cx="3108065" cy="3140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>
                <a:solidFill>
                  <a:srgbClr val="898989"/>
                </a:solidFill>
                <a:latin typeface="+mn-lt"/>
                <a:cs typeface="+mn-cs"/>
              </a:rPr>
              <a:t>March 2021</a:t>
            </a:r>
          </a:p>
        </p:txBody>
      </p:sp>
    </p:spTree>
    <p:extLst>
      <p:ext uri="{BB962C8B-B14F-4D97-AF65-F5344CB8AC3E}">
        <p14:creationId xmlns:p14="http://schemas.microsoft.com/office/powerpoint/2010/main" val="1266733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B75B8-378A-4662-9E0E-0F67CFAC0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New Catalog Overview Tab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E114C5-D85F-44FA-89D4-2FB9223E1991}"/>
              </a:ext>
            </a:extLst>
          </p:cNvPr>
          <p:cNvSpPr txBox="1"/>
          <p:nvPr/>
        </p:nvSpPr>
        <p:spPr>
          <a:xfrm>
            <a:off x="648931" y="2438400"/>
            <a:ext cx="3505494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Photos and videos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Labor data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More contact information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52E8BCA7-7254-4E87-873E-EB1441B477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60026" y="629818"/>
            <a:ext cx="5271461" cy="5595117"/>
          </a:xfrm>
          <a:prstGeom prst="rect">
            <a:avLst/>
          </a:prstGeom>
          <a:effectLst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89ACF-845C-479D-B373-120EF60C24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200">
                <a:latin typeface="+mn-lt"/>
                <a:cs typeface="+mn-cs"/>
              </a:rPr>
              <a:t>March 2021</a:t>
            </a:r>
          </a:p>
        </p:txBody>
      </p:sp>
    </p:spTree>
    <p:extLst>
      <p:ext uri="{BB962C8B-B14F-4D97-AF65-F5344CB8AC3E}">
        <p14:creationId xmlns:p14="http://schemas.microsoft.com/office/powerpoint/2010/main" val="3616514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C100C-C67D-4C67-8BE9-02E6F125B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Contact Information</a:t>
            </a:r>
            <a:endParaRPr lang="en-US" dirty="0"/>
          </a:p>
        </p:txBody>
      </p:sp>
      <p:pic>
        <p:nvPicPr>
          <p:cNvPr id="8" name="Content Placeholder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237281D-508B-4584-BAD1-1911887B123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37997" y="2100791"/>
            <a:ext cx="3982006" cy="3801005"/>
          </a:xfrm>
        </p:spPr>
      </p:pic>
      <p:pic>
        <p:nvPicPr>
          <p:cNvPr id="10" name="Content Placeholder 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4612A53-4F21-4CEC-B7E0-DB4F857316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91050" y="2658081"/>
            <a:ext cx="3943900" cy="2686425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92B61D-3543-41DA-BBF6-4918912BF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44525"/>
            <a:ext cx="1221606" cy="365125"/>
          </a:xfrm>
        </p:spPr>
        <p:txBody>
          <a:bodyPr/>
          <a:lstStyle/>
          <a:p>
            <a:r>
              <a:rPr lang="en-US"/>
              <a:t>March 2021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8C00FB-D2A0-435A-9B48-5440F5A9F64A}"/>
              </a:ext>
            </a:extLst>
          </p:cNvPr>
          <p:cNvSpPr txBox="1"/>
          <p:nvPr/>
        </p:nvSpPr>
        <p:spPr>
          <a:xfrm>
            <a:off x="1782068" y="1602658"/>
            <a:ext cx="3637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Undergraduate Program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718CB8-116C-420C-B882-2655729BD542}"/>
              </a:ext>
            </a:extLst>
          </p:cNvPr>
          <p:cNvSpPr txBox="1"/>
          <p:nvPr/>
        </p:nvSpPr>
        <p:spPr>
          <a:xfrm>
            <a:off x="7528469" y="1690688"/>
            <a:ext cx="3637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Graduate Program</a:t>
            </a:r>
          </a:p>
        </p:txBody>
      </p:sp>
    </p:spTree>
    <p:extLst>
      <p:ext uri="{BB962C8B-B14F-4D97-AF65-F5344CB8AC3E}">
        <p14:creationId xmlns:p14="http://schemas.microsoft.com/office/powerpoint/2010/main" val="747974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5E583A-AD7E-42B8-891F-43CF94840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en-US" sz="3300"/>
              <a:t>Labor Data for Occupations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8BFC2E2-240A-4689-B10F-E9E76A27D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9" y="2524721"/>
            <a:ext cx="4991629" cy="3677123"/>
          </a:xfrm>
        </p:spPr>
        <p:txBody>
          <a:bodyPr anchor="ctr">
            <a:normAutofit/>
          </a:bodyPr>
          <a:lstStyle/>
          <a:p>
            <a:r>
              <a:rPr lang="en-US" sz="1800" dirty="0"/>
              <a:t>Pulled from U.S. Bureau of Labor Statistics</a:t>
            </a:r>
          </a:p>
          <a:p>
            <a:r>
              <a:rPr lang="en-US" sz="1800" dirty="0"/>
              <a:t>Automatically refreshed each year</a:t>
            </a:r>
          </a:p>
          <a:p>
            <a:r>
              <a:rPr lang="en-US" sz="1800" dirty="0"/>
              <a:t>Accordion to display data for multiple occupations</a:t>
            </a:r>
          </a:p>
          <a:p>
            <a:r>
              <a:rPr lang="en-US" sz="1800" dirty="0"/>
              <a:t>Ability to select occupations</a:t>
            </a:r>
          </a:p>
          <a:p>
            <a:r>
              <a:rPr lang="en-US" sz="1800" dirty="0"/>
              <a:t>No display if desired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C84590B9-57E3-411A-9469-69AAF45E3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8763" y="901032"/>
            <a:ext cx="2826711" cy="511622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1EF9A2-C3BC-457A-A2DB-374BB7F720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March 2021</a:t>
            </a:r>
          </a:p>
        </p:txBody>
      </p:sp>
    </p:spTree>
    <p:extLst>
      <p:ext uri="{BB962C8B-B14F-4D97-AF65-F5344CB8AC3E}">
        <p14:creationId xmlns:p14="http://schemas.microsoft.com/office/powerpoint/2010/main" val="1013369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33A85C-F7A3-4727-B47C-8AEE0AD55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Promos!!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3CD0E4-BA51-47C3-BC66-67F55E5EF4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54138" y="6223702"/>
            <a:ext cx="3108065" cy="3140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>
                <a:solidFill>
                  <a:srgbClr val="898989"/>
                </a:solidFill>
                <a:latin typeface="+mn-lt"/>
                <a:cs typeface="+mn-cs"/>
              </a:rPr>
              <a:t>March 2021</a:t>
            </a:r>
          </a:p>
        </p:txBody>
      </p:sp>
    </p:spTree>
    <p:extLst>
      <p:ext uri="{BB962C8B-B14F-4D97-AF65-F5344CB8AC3E}">
        <p14:creationId xmlns:p14="http://schemas.microsoft.com/office/powerpoint/2010/main" val="424265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1606B6-ED06-4D16-966F-762EE9B85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pPr marL="285750" indent="-285750"/>
            <a:r>
              <a:rPr lang="en-US" sz="3700" dirty="0"/>
              <a:t>Promos</a:t>
            </a:r>
            <a:br>
              <a:rPr lang="en-US" sz="3700" dirty="0"/>
            </a:br>
            <a:endParaRPr lang="en-US" sz="370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1EC7E8C-51EE-433A-8AF9-969DDABE0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r>
              <a:rPr lang="en-US" sz="1800" dirty="0"/>
              <a:t>Promos run alongside each </a:t>
            </a:r>
            <a:br>
              <a:rPr lang="en-US" sz="1800" dirty="0"/>
            </a:br>
            <a:r>
              <a:rPr lang="en-US" sz="1800" dirty="0"/>
              <a:t>catalog page</a:t>
            </a:r>
          </a:p>
          <a:p>
            <a:r>
              <a:rPr lang="en-US" sz="1800" dirty="0"/>
              <a:t>May be tailored for a specific </a:t>
            </a:r>
            <a:br>
              <a:rPr lang="en-US" sz="1800" dirty="0"/>
            </a:br>
            <a:r>
              <a:rPr lang="en-US" sz="1800" dirty="0"/>
              <a:t>program, department, college, division or be university wide</a:t>
            </a:r>
          </a:p>
          <a:p>
            <a:r>
              <a:rPr lang="en-US" sz="1800" dirty="0"/>
              <a:t>Can be a video or picture</a:t>
            </a:r>
          </a:p>
          <a:p>
            <a:r>
              <a:rPr lang="en-US" sz="1800" dirty="0"/>
              <a:t>Link to a Kent State website </a:t>
            </a:r>
            <a:br>
              <a:rPr lang="en-US" sz="1800" dirty="0"/>
            </a:br>
            <a:r>
              <a:rPr lang="en-US" sz="1800" dirty="0"/>
              <a:t>for more information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090C6-30DE-4273-AC9D-C7926EDD46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9560" y="6492240"/>
            <a:ext cx="299184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March 2021</a:t>
            </a:r>
          </a:p>
        </p:txBody>
      </p:sp>
      <p:pic>
        <p:nvPicPr>
          <p:cNvPr id="9" name="Picture 8" descr="Graphical user interface, websit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030F983B-FCE2-4B6C-A444-92596243C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173" y="856180"/>
            <a:ext cx="5805154" cy="5281477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78058883-C7DE-43A4-9DF5-1AD771B97D25}"/>
              </a:ext>
            </a:extLst>
          </p:cNvPr>
          <p:cNvSpPr/>
          <p:nvPr/>
        </p:nvSpPr>
        <p:spPr>
          <a:xfrm>
            <a:off x="8583610" y="4861689"/>
            <a:ext cx="1380251" cy="64971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9CF9DE33-EF5A-476D-9CCB-9FE2326C2F0D}"/>
              </a:ext>
            </a:extLst>
          </p:cNvPr>
          <p:cNvSpPr/>
          <p:nvPr/>
        </p:nvSpPr>
        <p:spPr>
          <a:xfrm>
            <a:off x="8583611" y="3585721"/>
            <a:ext cx="1380251" cy="64971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2374BB0A-789B-447E-81F4-9699B2D5B2B6}"/>
              </a:ext>
            </a:extLst>
          </p:cNvPr>
          <p:cNvSpPr/>
          <p:nvPr/>
        </p:nvSpPr>
        <p:spPr>
          <a:xfrm>
            <a:off x="8583612" y="2118001"/>
            <a:ext cx="1380251" cy="64971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93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You.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0" y="6245225"/>
            <a:ext cx="1222375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021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334</Words>
  <Application>Microsoft Macintosh PowerPoint</Application>
  <PresentationFormat>Widescreen</PresentationFormat>
  <Paragraphs>74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Wingdings</vt:lpstr>
      <vt:lpstr>Office Theme</vt:lpstr>
      <vt:lpstr>  Preview of the Search Majors Website and 2021 University Catalog   Office of Curriculum Services</vt:lpstr>
      <vt:lpstr>PowerPoint Presentation</vt:lpstr>
      <vt:lpstr>Search Majors Website Enhancements</vt:lpstr>
      <vt:lpstr>Current Search Majors Website</vt:lpstr>
      <vt:lpstr>Functionality of the New Search Website</vt:lpstr>
      <vt:lpstr>Design of the New Search Website</vt:lpstr>
      <vt:lpstr>Design of the Pop-Up</vt:lpstr>
      <vt:lpstr>New Interest Areas</vt:lpstr>
      <vt:lpstr>Catalog Enhancements</vt:lpstr>
      <vt:lpstr>New Catalog Overview Tab</vt:lpstr>
      <vt:lpstr>Contact Information</vt:lpstr>
      <vt:lpstr>Labor Data for Occupations</vt:lpstr>
      <vt:lpstr>Promos!!</vt:lpstr>
      <vt:lpstr>Promos </vt:lpstr>
      <vt:lpstr>Thank You.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Preview of the Search Majors Website and 2021 University Catalog   Office of Curriculum Services</dc:title>
  <dc:creator>TILLETT, THERESE</dc:creator>
  <cp:lastModifiedBy>Danes, Lin</cp:lastModifiedBy>
  <cp:revision>7</cp:revision>
  <dcterms:created xsi:type="dcterms:W3CDTF">2021-03-22T21:57:04Z</dcterms:created>
  <dcterms:modified xsi:type="dcterms:W3CDTF">2021-04-14T18:08:16Z</dcterms:modified>
</cp:coreProperties>
</file>